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446" r:id="rId2"/>
    <p:sldId id="447" r:id="rId3"/>
    <p:sldId id="459" r:id="rId4"/>
    <p:sldId id="460" r:id="rId5"/>
    <p:sldId id="468" r:id="rId6"/>
    <p:sldId id="461" r:id="rId7"/>
    <p:sldId id="464" r:id="rId8"/>
    <p:sldId id="465" r:id="rId9"/>
    <p:sldId id="466" r:id="rId10"/>
    <p:sldId id="467" r:id="rId11"/>
    <p:sldId id="4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72863" autoAdjust="0"/>
  </p:normalViewPr>
  <p:slideViewPr>
    <p:cSldViewPr snapToGrid="0">
      <p:cViewPr varScale="1">
        <p:scale>
          <a:sx n="124" d="100"/>
          <a:sy n="124" d="100"/>
        </p:scale>
        <p:origin x="96" y="30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E3359C-4A7F-47F0-8A06-2D58B758077F}" type="datetimeFigureOut">
              <a:rPr lang="en-GB" smtClean="0"/>
              <a:t>02/12/2021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4D8644-0534-4BF9-A129-B0EF4AB98060}" type="slidenum">
              <a:rPr lang="en-GB" smtClean="0"/>
              <a:t>‹#›</a:t>
            </a:fld>
            <a:endParaRPr lang="en-GB"/>
          </a:p>
        </p:txBody>
      </p:sp>
    </p:spTree>
    <p:extLst>
      <p:ext uri="{BB962C8B-B14F-4D97-AF65-F5344CB8AC3E}">
        <p14:creationId xmlns:p14="http://schemas.microsoft.com/office/powerpoint/2010/main" val="3034981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Senior consultant for the testbed project is Jonathan Pritchard. Jonathan has over 20 years experience in the geospatial industries and over 30 years experience in the technology sector. Via cryptography and the telecommunication industry, Jonathan joined IIC Technologies from the United Kingdom Hydrographic Office, one of the foremost marine geospatial mapping agency in the world. He has over 20 years experience within geospatial standards working groups in the International Hydrographic Organization and is one of the current founding co-chairs of the OGC’s Marine Domain Working Group. He carries out development and consulting work in a wide variety of fields concerning marine geospatial data across the IHO, ISO and Un-GGIM groups. He was technical lead for the OGC’s Maritime Limits and boundaries Pilot Project, where the foundations of integration between the IHO’s S-100 framework and OGC web services were laid.</a:t>
            </a:r>
          </a:p>
        </p:txBody>
      </p:sp>
      <p:sp>
        <p:nvSpPr>
          <p:cNvPr id="4" name="Slide Number Placeholder 3"/>
          <p:cNvSpPr>
            <a:spLocks noGrp="1"/>
          </p:cNvSpPr>
          <p:nvPr>
            <p:ph type="sldNum" sz="quarter" idx="5"/>
          </p:nvPr>
        </p:nvSpPr>
        <p:spPr/>
        <p:txBody>
          <a:bodyPr/>
          <a:lstStyle/>
          <a:p>
            <a:fld id="{4D4D8644-0534-4BF9-A129-B0EF4AB98060}" type="slidenum">
              <a:rPr lang="en-GB" smtClean="0"/>
              <a:t>1</a:t>
            </a:fld>
            <a:endParaRPr lang="en-GB"/>
          </a:p>
        </p:txBody>
      </p:sp>
    </p:spTree>
    <p:extLst>
      <p:ext uri="{BB962C8B-B14F-4D97-AF65-F5344CB8AC3E}">
        <p14:creationId xmlns:p14="http://schemas.microsoft.com/office/powerpoint/2010/main" val="4173448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8000" y="381002"/>
            <a:ext cx="10363200" cy="761999"/>
          </a:xfrm>
          <a:prstGeom prst="rect">
            <a:avLst/>
          </a:prstGeom>
        </p:spPr>
        <p:txBody>
          <a:bodyPr anchor="t"/>
          <a:lstStyle>
            <a:lvl1pPr algn="l">
              <a:defRPr>
                <a:latin typeface="Georgia" pitchFamily="18" charset="0"/>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r>
              <a:rPr lang="en-US"/>
              <a:t>IAF- Overall Planning System</a:t>
            </a:r>
          </a:p>
        </p:txBody>
      </p:sp>
      <p:pic>
        <p:nvPicPr>
          <p:cNvPr id="11"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Connector 12"/>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212898"/>
            <a:ext cx="4092096" cy="701502"/>
          </a:xfrm>
          <a:prstGeom prst="rect">
            <a:avLst/>
          </a:prstGeom>
        </p:spPr>
      </p:pic>
    </p:spTree>
    <p:extLst>
      <p:ext uri="{BB962C8B-B14F-4D97-AF65-F5344CB8AC3E}">
        <p14:creationId xmlns:p14="http://schemas.microsoft.com/office/powerpoint/2010/main" val="329972788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3B7313D1-8C2D-45DE-B2BD-9937AAA88A8D}" type="datetime1">
              <a:rPr lang="en-US" smtClean="0"/>
              <a:t>12/2/2021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210982749"/>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1"/>
            <a:ext cx="2743200" cy="5211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914401"/>
            <a:ext cx="80264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597AADF-7F9C-4637-8C72-ED1D54A521B5}" type="datetime1">
              <a:rPr lang="en-US" smtClean="0"/>
              <a:t>12/2/2021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917351181"/>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endParaRPr lang="en-US" dirty="0"/>
          </a:p>
        </p:txBody>
      </p: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48845"/>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136699"/>
            <a:ext cx="4092096" cy="701502"/>
          </a:xfrm>
          <a:prstGeom prst="rect">
            <a:avLst/>
          </a:prstGeom>
        </p:spPr>
      </p:pic>
      <p:sp>
        <p:nvSpPr>
          <p:cNvPr id="11" name="TextBox 10"/>
          <p:cNvSpPr txBox="1"/>
          <p:nvPr userDrawn="1"/>
        </p:nvSpPr>
        <p:spPr>
          <a:xfrm>
            <a:off x="7998304" y="1295401"/>
            <a:ext cx="4092096" cy="461665"/>
          </a:xfrm>
          <a:prstGeom prst="rect">
            <a:avLst/>
          </a:prstGeom>
          <a:noFill/>
        </p:spPr>
        <p:txBody>
          <a:bodyPr wrap="square" rtlCol="0">
            <a:spAutoFit/>
          </a:bodyPr>
          <a:lstStyle/>
          <a:p>
            <a:pPr algn="ctr"/>
            <a:endParaRPr lang="en-CA" sz="2400" dirty="0"/>
          </a:p>
        </p:txBody>
      </p:sp>
    </p:spTree>
    <p:extLst>
      <p:ext uri="{BB962C8B-B14F-4D97-AF65-F5344CB8AC3E}">
        <p14:creationId xmlns:p14="http://schemas.microsoft.com/office/powerpoint/2010/main" val="7869963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4EF0DC-E52E-4AB1-A59D-84B9F2BBBBD7}"/>
              </a:ext>
            </a:extLst>
          </p:cNvPr>
          <p:cNvSpPr>
            <a:spLocks noGrp="1"/>
          </p:cNvSpPr>
          <p:nvPr>
            <p:ph/>
          </p:nvPr>
        </p:nvSpPr>
        <p:spPr>
          <a:xfrm>
            <a:off x="304800" y="365125"/>
            <a:ext cx="11582400" cy="5761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 name="Footer Placeholder 2">
            <a:extLst>
              <a:ext uri="{FF2B5EF4-FFF2-40B4-BE49-F238E27FC236}">
                <a16:creationId xmlns:a16="http://schemas.microsoft.com/office/drawing/2014/main" id="{CBC0ED3A-F2A0-43A9-BAFC-B77303A83316}"/>
              </a:ext>
            </a:extLst>
          </p:cNvPr>
          <p:cNvSpPr>
            <a:spLocks noGrp="1"/>
          </p:cNvSpPr>
          <p:nvPr>
            <p:ph type="ftr" sz="quarter" idx="10"/>
          </p:nvPr>
        </p:nvSpPr>
        <p:spPr/>
        <p:txBody>
          <a:bodyPr/>
          <a:lstStyle/>
          <a:p>
            <a:r>
              <a:rPr lang="en-US"/>
              <a:t>IAF- Overall Planning System</a:t>
            </a:r>
          </a:p>
        </p:txBody>
      </p:sp>
      <p:sp>
        <p:nvSpPr>
          <p:cNvPr id="4" name="Slide Number Placeholder 3">
            <a:extLst>
              <a:ext uri="{FF2B5EF4-FFF2-40B4-BE49-F238E27FC236}">
                <a16:creationId xmlns:a16="http://schemas.microsoft.com/office/drawing/2014/main" id="{52CD80C7-111C-4ECA-83FE-5630E83F1E98}"/>
              </a:ext>
            </a:extLst>
          </p:cNvPr>
          <p:cNvSpPr>
            <a:spLocks noGrp="1"/>
          </p:cNvSpPr>
          <p:nvPr>
            <p:ph type="sldNum" sz="quarter" idx="11"/>
          </p:nvPr>
        </p:nvSpPr>
        <p:spPr/>
        <p:txBody>
          <a:bodyPr/>
          <a:lstStyle/>
          <a:p>
            <a:r>
              <a:rPr lang="en-US"/>
              <a:t>IAF-Operational Planning System</a:t>
            </a:r>
            <a:endParaRPr lang="en-US" dirty="0"/>
          </a:p>
        </p:txBody>
      </p:sp>
    </p:spTree>
    <p:extLst>
      <p:ext uri="{BB962C8B-B14F-4D97-AF65-F5344CB8AC3E}">
        <p14:creationId xmlns:p14="http://schemas.microsoft.com/office/powerpoint/2010/main" val="116906139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24405" y="1905001"/>
            <a:ext cx="6807200" cy="1143001"/>
          </a:xfrm>
          <a:prstGeom prst="rect">
            <a:avLst/>
          </a:prstGeom>
        </p:spPr>
        <p:txBody>
          <a:bodyPr anchor="b" anchorCtr="0">
            <a:normAutofit/>
          </a:bodyPr>
          <a:lstStyle>
            <a:lvl1pPr algn="l">
              <a:defRPr sz="3600" b="0" cap="none">
                <a:latin typeface="Georgia" pitchFamily="18" charset="0"/>
              </a:defRPr>
            </a:lvl1pPr>
          </a:lstStyle>
          <a:p>
            <a:r>
              <a:rPr lang="en-US" dirty="0"/>
              <a:t>Click to edit master title style</a:t>
            </a:r>
          </a:p>
        </p:txBody>
      </p:sp>
      <p:sp>
        <p:nvSpPr>
          <p:cNvPr id="3" name="Text Placeholder 2"/>
          <p:cNvSpPr>
            <a:spLocks noGrp="1"/>
          </p:cNvSpPr>
          <p:nvPr>
            <p:ph type="body" idx="1"/>
          </p:nvPr>
        </p:nvSpPr>
        <p:spPr>
          <a:xfrm>
            <a:off x="5080000" y="3048001"/>
            <a:ext cx="6807200" cy="1500187"/>
          </a:xfrm>
        </p:spPr>
        <p:txBody>
          <a:bodyPr anchor="t"/>
          <a:lstStyle>
            <a:lvl1pPr marL="0" indent="0">
              <a:buNone/>
              <a:defRPr sz="2000">
                <a:solidFill>
                  <a:schemeClr val="tx1"/>
                </a:solidFill>
                <a:latin typeface="Georgia"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A6967C3B-38DA-40C2-BCF2-0F365EA94457}" type="datetime1">
              <a:rPr lang="en-US" smtClean="0"/>
              <a:t>12/2/2021</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434241991"/>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200" y="1116106"/>
            <a:ext cx="11684000" cy="4983163"/>
          </a:xfrm>
        </p:spPr>
        <p:txBody>
          <a:bodyPr>
            <a:normAutofit/>
          </a:bodyPr>
          <a:lstStyle>
            <a:lvl1pPr marL="342900" indent="-342900">
              <a:lnSpc>
                <a:spcPct val="150000"/>
              </a:lnSpc>
              <a:spcBef>
                <a:spcPts val="0"/>
              </a:spcBef>
              <a:buSzPct val="130000"/>
              <a:buFont typeface="Wingdings" panose="05000000000000000000" pitchFamily="2" charset="2"/>
              <a:buChar char="Ø"/>
              <a:defRPr sz="2000">
                <a:solidFill>
                  <a:schemeClr val="tx2"/>
                </a:solidFill>
                <a:latin typeface="Georgia" pitchFamily="18" charset="0"/>
              </a:defRPr>
            </a:lvl1pPr>
            <a:lvl2pPr marL="571500" indent="-228600">
              <a:lnSpc>
                <a:spcPct val="150000"/>
              </a:lnSpc>
              <a:spcBef>
                <a:spcPts val="0"/>
              </a:spcBef>
              <a:buSzPct val="60000"/>
              <a:buFont typeface="Courier New" pitchFamily="49" charset="0"/>
              <a:buChar char="o"/>
              <a:defRPr sz="2000">
                <a:solidFill>
                  <a:schemeClr val="tx2">
                    <a:lumMod val="60000"/>
                    <a:lumOff val="40000"/>
                  </a:schemeClr>
                </a:solidFill>
                <a:latin typeface="Arial" panose="020B0604020202020204" pitchFamily="34" charset="0"/>
                <a:cs typeface="Arial" panose="020B0604020202020204" pitchFamily="34" charset="0"/>
              </a:defRPr>
            </a:lvl2pPr>
            <a:lvl3pPr>
              <a:defRPr sz="2000">
                <a:latin typeface="Georgia" pitchFamily="18" charset="0"/>
              </a:defRPr>
            </a:lvl3pPr>
            <a:lvl4pPr>
              <a:defRPr sz="2000">
                <a:latin typeface="Georgia" pitchFamily="18" charset="0"/>
              </a:defRPr>
            </a:lvl4pPr>
            <a:lvl5pPr>
              <a:defRPr sz="2000">
                <a:latin typeface="Georgi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3887443"/>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9B047A5-B5D4-4A45-BB70-82F87CB8BBC8}" type="datetime1">
              <a:rPr lang="en-US" smtClean="0"/>
              <a:t>12/2/2021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395708507"/>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609600"/>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1AB948FB-4D32-420F-88DD-50EE4BF17368}" type="datetime1">
              <a:rPr lang="en-US" smtClean="0"/>
              <a:t>12/2/2021</a:t>
            </a:fld>
            <a:endParaRPr lang="en-US"/>
          </a:p>
        </p:txBody>
      </p:sp>
      <p:sp>
        <p:nvSpPr>
          <p:cNvPr id="8" name="Footer Placeholder 7"/>
          <p:cNvSpPr>
            <a:spLocks noGrp="1"/>
          </p:cNvSpPr>
          <p:nvPr>
            <p:ph type="ftr" sz="quarter" idx="11"/>
          </p:nvPr>
        </p:nvSpPr>
        <p:spPr/>
        <p:txBody>
          <a:bodyPr/>
          <a:lstStyle/>
          <a:p>
            <a:r>
              <a:rPr lang="en-US"/>
              <a:t>IAF- Overall Planning System</a:t>
            </a:r>
          </a:p>
        </p:txBody>
      </p:sp>
      <p:sp>
        <p:nvSpPr>
          <p:cNvPr id="9" name="Slide Number Placeholder 8"/>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417182237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nchor="t">
            <a:normAutofit/>
          </a:bodyPr>
          <a:lstStyle>
            <a:lvl1pPr>
              <a:defRPr sz="2800"/>
            </a:lvl1pPr>
          </a:lstStyle>
          <a:p>
            <a:r>
              <a:rPr lang="en-US"/>
              <a:t>Click to edit Master title style</a:t>
            </a:r>
            <a:endParaRPr lang="en-US" dirty="0"/>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4E8A6BC2-5139-48EB-B8EF-3471B32DDB19}" type="datetime1">
              <a:rPr lang="en-US" smtClean="0"/>
              <a:t>12/2/2021</a:t>
            </a:fld>
            <a:endParaRPr lang="en-US"/>
          </a:p>
        </p:txBody>
      </p:sp>
      <p:sp>
        <p:nvSpPr>
          <p:cNvPr id="4" name="Footer Placeholder 3"/>
          <p:cNvSpPr>
            <a:spLocks noGrp="1"/>
          </p:cNvSpPr>
          <p:nvPr>
            <p:ph type="ftr" sz="quarter" idx="11"/>
          </p:nvPr>
        </p:nvSpPr>
        <p:spPr/>
        <p:txBody>
          <a:bodyPr/>
          <a:lstStyle/>
          <a:p>
            <a:r>
              <a:rPr lang="en-US"/>
              <a:t>IAF- Overall Planning System</a:t>
            </a:r>
          </a:p>
        </p:txBody>
      </p:sp>
      <p:sp>
        <p:nvSpPr>
          <p:cNvPr id="5" name="Slide Number Placeholder 4"/>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501306285"/>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7B74F32D-EF47-4685-8097-F8844579C05D}" type="datetime1">
              <a:rPr lang="en-US" smtClean="0"/>
              <a:t>12/2/2021</a:t>
            </a:fld>
            <a:endParaRPr lang="en-US"/>
          </a:p>
        </p:txBody>
      </p:sp>
      <p:sp>
        <p:nvSpPr>
          <p:cNvPr id="3" name="Footer Placeholder 2"/>
          <p:cNvSpPr>
            <a:spLocks noGrp="1"/>
          </p:cNvSpPr>
          <p:nvPr>
            <p:ph type="ftr" sz="quarter" idx="11"/>
          </p:nvPr>
        </p:nvSpPr>
        <p:spPr/>
        <p:txBody>
          <a:bodyPr/>
          <a:lstStyle/>
          <a:p>
            <a:r>
              <a:rPr lang="en-US"/>
              <a:t>IAF- Overall Planning System</a:t>
            </a:r>
          </a:p>
        </p:txBody>
      </p:sp>
      <p:sp>
        <p:nvSpPr>
          <p:cNvPr id="4" name="Slide Number Placeholder 3"/>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786299090"/>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914400"/>
            <a:ext cx="4011084" cy="76200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914401"/>
            <a:ext cx="6815667" cy="521176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752601"/>
            <a:ext cx="4011084" cy="4373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045EF038-A7FE-437C-B6DB-8CE2ADA8207F}" type="datetime1">
              <a:rPr lang="en-US" smtClean="0"/>
              <a:t>12/2/2021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653069351"/>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6B21515-C010-4432-BC75-CB8008BE2202}" type="datetime1">
              <a:rPr lang="en-US" smtClean="0"/>
              <a:t>12/2/2021</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313455279"/>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143002"/>
            <a:ext cx="11582400" cy="498316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IAF- Overall Planning System</a:t>
            </a:r>
          </a:p>
        </p:txBody>
      </p:sp>
      <p:sp>
        <p:nvSpPr>
          <p:cNvPr id="6" name="Slide Number Placeholder 5"/>
          <p:cNvSpPr>
            <a:spLocks noGrp="1"/>
          </p:cNvSpPr>
          <p:nvPr>
            <p:ph type="sldNum" sz="quarter" idx="4"/>
          </p:nvPr>
        </p:nvSpPr>
        <p:spPr>
          <a:xfrm>
            <a:off x="8128000" y="6356351"/>
            <a:ext cx="3759200" cy="365125"/>
          </a:xfrm>
          <a:prstGeom prst="rect">
            <a:avLst/>
          </a:prstGeom>
        </p:spPr>
        <p:txBody>
          <a:bodyPr vert="horz" lIns="91440" tIns="45720" rIns="91440" bIns="45720" rtlCol="0" anchor="ctr"/>
          <a:lstStyle>
            <a:lvl1pPr algn="r">
              <a:defRPr sz="1400">
                <a:solidFill>
                  <a:schemeClr val="accent1"/>
                </a:solidFill>
                <a:latin typeface="Arial" panose="020B0604020202020204" pitchFamily="34" charset="0"/>
                <a:cs typeface="Arial" panose="020B0604020202020204" pitchFamily="34" charset="0"/>
              </a:defRPr>
            </a:lvl1pPr>
          </a:lstStyle>
          <a:p>
            <a:r>
              <a:rPr lang="en-US" dirty="0"/>
              <a:t>IAF-Operational Planning System</a:t>
            </a:r>
          </a:p>
        </p:txBody>
      </p:sp>
      <p:cxnSp>
        <p:nvCxnSpPr>
          <p:cNvPr id="9" name="Straight Connector 8"/>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422400" y="6324600"/>
            <a:ext cx="107696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101600" y="6400801"/>
            <a:ext cx="4267200" cy="307777"/>
          </a:xfrm>
          <a:prstGeom prst="rect">
            <a:avLst/>
          </a:prstGeom>
          <a:noFill/>
        </p:spPr>
        <p:txBody>
          <a:bodyPr wrap="square" rtlCol="0">
            <a:spAutoFit/>
          </a:bodyPr>
          <a:lstStyle/>
          <a:p>
            <a:r>
              <a:rPr lang="en-US" sz="1400" i="1" dirty="0">
                <a:solidFill>
                  <a:schemeClr val="bg1">
                    <a:lumMod val="50000"/>
                  </a:schemeClr>
                </a:solidFill>
                <a:latin typeface="Arial" pitchFamily="34" charset="0"/>
                <a:cs typeface="Arial" pitchFamily="34" charset="0"/>
              </a:rPr>
              <a:t>NEW PATHS, NEW APPROACHES</a:t>
            </a:r>
          </a:p>
        </p:txBody>
      </p:sp>
      <p:pic>
        <p:nvPicPr>
          <p:cNvPr id="12" name="Picture 11"/>
          <p:cNvPicPr>
            <a:picLocks noChangeAspect="1"/>
          </p:cNvPicPr>
          <p:nvPr userDrawn="1"/>
        </p:nvPicPr>
        <p:blipFill>
          <a:blip r:embed="rId15" cstate="email">
            <a:extLst>
              <a:ext uri="{28A0092B-C50C-407E-A947-70E740481C1C}">
                <a14:useLocalDpi xmlns:a14="http://schemas.microsoft.com/office/drawing/2010/main" val="0"/>
              </a:ext>
            </a:extLst>
          </a:blip>
          <a:stretch>
            <a:fillRect/>
          </a:stretch>
        </p:blipFill>
        <p:spPr>
          <a:xfrm>
            <a:off x="7998304" y="136698"/>
            <a:ext cx="4092096" cy="701502"/>
          </a:xfrm>
          <a:prstGeom prst="rect">
            <a:avLst/>
          </a:prstGeom>
        </p:spPr>
      </p:pic>
    </p:spTree>
    <p:extLst>
      <p:ext uri="{BB962C8B-B14F-4D97-AF65-F5344CB8AC3E}">
        <p14:creationId xmlns:p14="http://schemas.microsoft.com/office/powerpoint/2010/main" val="17265596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ransition spd="slow">
    <p:fade/>
  </p:transition>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Ø"/>
        <a:defRPr sz="2200" kern="1200">
          <a:solidFill>
            <a:schemeClr val="tx2"/>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FA8F9602-B8ED-41F9-ACA8-3A8862346EFC}"/>
              </a:ext>
            </a:extLst>
          </p:cNvPr>
          <p:cNvSpPr txBox="1">
            <a:spLocks/>
          </p:cNvSpPr>
          <p:nvPr/>
        </p:nvSpPr>
        <p:spPr>
          <a:xfrm>
            <a:off x="2598991" y="3061908"/>
            <a:ext cx="8152721" cy="2001612"/>
          </a:xfrm>
          <a:prstGeom prst="rect">
            <a:avLst/>
          </a:prstGeom>
          <a:ln>
            <a:solidFill>
              <a:srgbClr val="C00000"/>
            </a:solidFill>
          </a:ln>
        </p:spPr>
        <p:txBody>
          <a:bodyPr vert="horz" lIns="91440" tIns="45720" rIns="91440" bIns="45720" rtlCol="0">
            <a:normAutofit/>
          </a:bodyPr>
          <a:lstStyle>
            <a:lvl1pPr marL="342900" indent="-342900" algn="l" defTabSz="914400" rtl="0" eaLnBrk="1" latinLnBrk="0" hangingPunct="1">
              <a:lnSpc>
                <a:spcPct val="150000"/>
              </a:lnSpc>
              <a:spcBef>
                <a:spcPts val="0"/>
              </a:spcBef>
              <a:buSzPct val="130000"/>
              <a:buFont typeface="Wingdings" panose="05000000000000000000" pitchFamily="2" charset="2"/>
              <a:buChar char="Ø"/>
              <a:defRPr sz="2000" kern="1200">
                <a:solidFill>
                  <a:schemeClr val="tx2"/>
                </a:solidFill>
                <a:latin typeface="Georgia" pitchFamily="18" charset="0"/>
                <a:ea typeface="+mn-ea"/>
                <a:cs typeface="Arial" panose="020B0604020202020204" pitchFamily="34" charset="0"/>
              </a:defRPr>
            </a:lvl1pPr>
            <a:lvl2pPr marL="571500" indent="-228600" algn="l" defTabSz="914400" rtl="0" eaLnBrk="1" latinLnBrk="0" hangingPunct="1">
              <a:lnSpc>
                <a:spcPct val="150000"/>
              </a:lnSpc>
              <a:spcBef>
                <a:spcPts val="0"/>
              </a:spcBef>
              <a:buSzPct val="60000"/>
              <a:buFont typeface="Courier New" pitchFamily="49" charset="0"/>
              <a:buChar char="o"/>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Georgia"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a:solidFill>
                  <a:srgbClr val="444444"/>
                </a:solidFill>
                <a:latin typeface="Raleway" panose="020B0604020202020204" pitchFamily="2" charset="0"/>
              </a:rPr>
              <a:t>Marine Sector.</a:t>
            </a:r>
          </a:p>
          <a:p>
            <a:r>
              <a:rPr lang="en-US" sz="1400" dirty="0">
                <a:solidFill>
                  <a:srgbClr val="444444"/>
                </a:solidFill>
                <a:latin typeface="Raleway" panose="020B0604020202020204" pitchFamily="2" charset="0"/>
              </a:rPr>
              <a:t>Production of Marine Charts and publications data for Navigation</a:t>
            </a:r>
          </a:p>
          <a:p>
            <a:r>
              <a:rPr lang="en-US" sz="1400" dirty="0">
                <a:solidFill>
                  <a:srgbClr val="444444"/>
                </a:solidFill>
                <a:latin typeface="Raleway" panose="020B0604020202020204" pitchFamily="2" charset="0"/>
              </a:rPr>
              <a:t>Consultants on international standards for hydrography with over 25 years experience in pioneering digital navigation</a:t>
            </a:r>
          </a:p>
          <a:p>
            <a:r>
              <a:rPr lang="en-US" sz="1400" dirty="0">
                <a:solidFill>
                  <a:srgbClr val="444444"/>
                </a:solidFill>
                <a:latin typeface="Raleway" panose="020B0604020202020204" pitchFamily="2" charset="0"/>
              </a:rPr>
              <a:t>Senior Consultants specializing in modelling, development, data production and cross-sectoral integration.</a:t>
            </a:r>
            <a:endParaRPr lang="en-GB" sz="1600" dirty="0"/>
          </a:p>
        </p:txBody>
      </p:sp>
      <p:pic>
        <p:nvPicPr>
          <p:cNvPr id="1026" name="Picture 2" descr="layer1-background">
            <a:extLst>
              <a:ext uri="{FF2B5EF4-FFF2-40B4-BE49-F238E27FC236}">
                <a16:creationId xmlns:a16="http://schemas.microsoft.com/office/drawing/2014/main" id="{CE914213-F943-42E9-9DBC-32DEECFC5B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4839" y="5551438"/>
            <a:ext cx="4355206" cy="130656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299DCE6-6316-44EA-8B90-3C7B423A5C59}"/>
              </a:ext>
            </a:extLst>
          </p:cNvPr>
          <p:cNvSpPr txBox="1"/>
          <p:nvPr/>
        </p:nvSpPr>
        <p:spPr>
          <a:xfrm>
            <a:off x="121955" y="161054"/>
            <a:ext cx="332014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CA" sz="3200" dirty="0">
                <a:solidFill>
                  <a:srgbClr val="C00000"/>
                </a:solidFill>
                <a:effectLst>
                  <a:outerShdw blurRad="38100" dist="38100" dir="2700000" algn="tl">
                    <a:srgbClr val="000000">
                      <a:alpha val="43137"/>
                    </a:srgbClr>
                  </a:outerShdw>
                </a:effectLst>
                <a:latin typeface="Arial" pitchFamily="34" charset="0"/>
                <a:cs typeface="Arial" pitchFamily="34" charset="0"/>
              </a:rPr>
              <a:t>IIC Technologies</a:t>
            </a:r>
            <a:endParaRPr kumimoji="0" lang="en-CA" sz="3200" b="0"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pitchFamily="34" charset="0"/>
              <a:ea typeface="+mn-ea"/>
              <a:cs typeface="Arial" pitchFamily="34" charset="0"/>
            </a:endParaRPr>
          </a:p>
        </p:txBody>
      </p:sp>
      <p:sp>
        <p:nvSpPr>
          <p:cNvPr id="4" name="Content Placeholder 2">
            <a:extLst>
              <a:ext uri="{FF2B5EF4-FFF2-40B4-BE49-F238E27FC236}">
                <a16:creationId xmlns:a16="http://schemas.microsoft.com/office/drawing/2014/main" id="{9D660284-C756-4CE2-B0D3-498498815F46}"/>
              </a:ext>
            </a:extLst>
          </p:cNvPr>
          <p:cNvSpPr>
            <a:spLocks noGrp="1"/>
          </p:cNvSpPr>
          <p:nvPr>
            <p:ph idx="1"/>
          </p:nvPr>
        </p:nvSpPr>
        <p:spPr>
          <a:xfrm>
            <a:off x="121955" y="1120942"/>
            <a:ext cx="8152721" cy="1769791"/>
          </a:xfrm>
          <a:ln>
            <a:solidFill>
              <a:srgbClr val="C00000"/>
            </a:solidFill>
          </a:ln>
        </p:spPr>
        <p:txBody>
          <a:bodyPr>
            <a:normAutofit/>
          </a:bodyPr>
          <a:lstStyle/>
          <a:p>
            <a:r>
              <a:rPr lang="en-US" sz="1400" b="0" i="0" dirty="0">
                <a:solidFill>
                  <a:srgbClr val="444444"/>
                </a:solidFill>
                <a:effectLst/>
                <a:latin typeface="Raleway" panose="020B0604020202020204" pitchFamily="2" charset="0"/>
              </a:rPr>
              <a:t>IIC Technologies provides solutions and services for the acquisition, management, integration and dissemination of geospatial data.</a:t>
            </a:r>
          </a:p>
          <a:p>
            <a:r>
              <a:rPr lang="en-US" sz="1400" b="0" i="0" dirty="0">
                <a:solidFill>
                  <a:srgbClr val="444444"/>
                </a:solidFill>
                <a:effectLst/>
                <a:latin typeface="Raleway" panose="020B0604020202020204" pitchFamily="2" charset="0"/>
              </a:rPr>
              <a:t>Global Presence – Clients in over 30 countries</a:t>
            </a:r>
          </a:p>
          <a:p>
            <a:r>
              <a:rPr lang="en-US" sz="1400" b="0" i="0" dirty="0">
                <a:solidFill>
                  <a:srgbClr val="444444"/>
                </a:solidFill>
                <a:effectLst/>
                <a:latin typeface="Raleway" panose="020B0604020202020204" pitchFamily="2" charset="0"/>
              </a:rPr>
              <a:t>End-to-end geospatial solutions to the Aeronautics, Defense, Government, Infrastructure, Marine, Oil &amp; Gas, Transportation and Utility sectors.</a:t>
            </a:r>
            <a:endParaRPr lang="en-GB" sz="1600" dirty="0"/>
          </a:p>
        </p:txBody>
      </p:sp>
      <p:pic>
        <p:nvPicPr>
          <p:cNvPr id="5" name="Picture 4">
            <a:extLst>
              <a:ext uri="{FF2B5EF4-FFF2-40B4-BE49-F238E27FC236}">
                <a16:creationId xmlns:a16="http://schemas.microsoft.com/office/drawing/2014/main" id="{14661EEF-0E07-4119-B087-80E9B4B2709B}"/>
              </a:ext>
            </a:extLst>
          </p:cNvPr>
          <p:cNvPicPr>
            <a:picLocks noChangeAspect="1"/>
          </p:cNvPicPr>
          <p:nvPr/>
        </p:nvPicPr>
        <p:blipFill rotWithShape="1">
          <a:blip r:embed="rId4"/>
          <a:srcRect b="-819"/>
          <a:stretch/>
        </p:blipFill>
        <p:spPr>
          <a:xfrm>
            <a:off x="8403466" y="1271965"/>
            <a:ext cx="3503466" cy="3118665"/>
          </a:xfrm>
          <a:prstGeom prst="rect">
            <a:avLst/>
          </a:prstGeom>
        </p:spPr>
      </p:pic>
      <p:pic>
        <p:nvPicPr>
          <p:cNvPr id="3" name="Picture 2">
            <a:extLst>
              <a:ext uri="{FF2B5EF4-FFF2-40B4-BE49-F238E27FC236}">
                <a16:creationId xmlns:a16="http://schemas.microsoft.com/office/drawing/2014/main" id="{0CA5F575-F299-4301-8CB1-AE57F422266D}"/>
              </a:ext>
            </a:extLst>
          </p:cNvPr>
          <p:cNvPicPr>
            <a:picLocks noChangeAspect="1"/>
          </p:cNvPicPr>
          <p:nvPr/>
        </p:nvPicPr>
        <p:blipFill rotWithShape="1">
          <a:blip r:embed="rId5"/>
          <a:srcRect l="22553" t="48797" r="23257" b="33210"/>
          <a:stretch/>
        </p:blipFill>
        <p:spPr>
          <a:xfrm>
            <a:off x="237865" y="5234695"/>
            <a:ext cx="5512552" cy="1004725"/>
          </a:xfrm>
          <a:prstGeom prst="rect">
            <a:avLst/>
          </a:prstGeom>
        </p:spPr>
      </p:pic>
    </p:spTree>
    <p:extLst>
      <p:ext uri="{BB962C8B-B14F-4D97-AF65-F5344CB8AC3E}">
        <p14:creationId xmlns:p14="http://schemas.microsoft.com/office/powerpoint/2010/main" val="2784740473"/>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E030C5-1F6D-4204-B01E-7105FC9382BB}"/>
              </a:ext>
            </a:extLst>
          </p:cNvPr>
          <p:cNvPicPr>
            <a:picLocks noChangeAspect="1"/>
          </p:cNvPicPr>
          <p:nvPr/>
        </p:nvPicPr>
        <p:blipFill>
          <a:blip r:embed="rId2"/>
          <a:stretch>
            <a:fillRect/>
          </a:stretch>
        </p:blipFill>
        <p:spPr>
          <a:xfrm>
            <a:off x="8560450" y="1031734"/>
            <a:ext cx="3311915" cy="4681278"/>
          </a:xfrm>
          <a:prstGeom prst="rect">
            <a:avLst/>
          </a:prstGeom>
        </p:spPr>
      </p:pic>
      <p:sp>
        <p:nvSpPr>
          <p:cNvPr id="7" name="TextBox 6">
            <a:extLst>
              <a:ext uri="{FF2B5EF4-FFF2-40B4-BE49-F238E27FC236}">
                <a16:creationId xmlns:a16="http://schemas.microsoft.com/office/drawing/2014/main" id="{120D3116-608E-4D4D-9257-BC33DA19C72D}"/>
              </a:ext>
            </a:extLst>
          </p:cNvPr>
          <p:cNvSpPr txBox="1"/>
          <p:nvPr/>
        </p:nvSpPr>
        <p:spPr>
          <a:xfrm>
            <a:off x="323772" y="605341"/>
            <a:ext cx="6195314" cy="261610"/>
          </a:xfrm>
          <a:prstGeom prst="rect">
            <a:avLst/>
          </a:prstGeom>
          <a:noFill/>
        </p:spPr>
        <p:txBody>
          <a:bodyPr wrap="square">
            <a:spAutoFit/>
          </a:bodyPr>
          <a:lstStyle/>
          <a:p>
            <a:r>
              <a:rPr lang="en-US" sz="1100" dirty="0">
                <a:solidFill>
                  <a:srgbClr val="000000"/>
                </a:solidFill>
                <a:effectLst/>
                <a:latin typeface="Consolas" panose="020B0609020204030204" pitchFamily="49" charset="0"/>
              </a:rPr>
              <a:t>Best Practice 2: Make your spatial data indexable by search engines</a:t>
            </a:r>
            <a:endParaRPr lang="en-GB" sz="1100" dirty="0">
              <a:latin typeface="Consolas" panose="020B0609020204030204" pitchFamily="49" charset="0"/>
            </a:endParaRPr>
          </a:p>
        </p:txBody>
      </p:sp>
      <p:sp>
        <p:nvSpPr>
          <p:cNvPr id="11" name="TextBox 10">
            <a:extLst>
              <a:ext uri="{FF2B5EF4-FFF2-40B4-BE49-F238E27FC236}">
                <a16:creationId xmlns:a16="http://schemas.microsoft.com/office/drawing/2014/main" id="{A91A3DC3-9DD7-41CA-B321-EDA589DA4B83}"/>
              </a:ext>
            </a:extLst>
          </p:cNvPr>
          <p:cNvSpPr txBox="1"/>
          <p:nvPr/>
        </p:nvSpPr>
        <p:spPr>
          <a:xfrm>
            <a:off x="319635" y="2095836"/>
            <a:ext cx="8449434" cy="523220"/>
          </a:xfrm>
          <a:prstGeom prst="rect">
            <a:avLst/>
          </a:prstGeom>
          <a:noFill/>
        </p:spPr>
        <p:txBody>
          <a:bodyPr wrap="square">
            <a:spAutoFit/>
          </a:bodyPr>
          <a:lstStyle/>
          <a:p>
            <a:pPr marL="285750" indent="-285750">
              <a:buFont typeface="Arial" panose="020B0604020202020204" pitchFamily="34" charset="0"/>
              <a:buChar char="•"/>
            </a:pPr>
            <a:r>
              <a:rPr lang="en-US" sz="1400" dirty="0"/>
              <a:t>Publish a HTML Web-page for the spatial dataset and each Spatial Thing that it describes</a:t>
            </a:r>
          </a:p>
          <a:p>
            <a:pPr marL="285750" indent="-285750">
              <a:buFont typeface="Arial" panose="020B0604020202020204" pitchFamily="34" charset="0"/>
              <a:buChar char="•"/>
            </a:pPr>
            <a:r>
              <a:rPr lang="en-US" sz="1400" dirty="0"/>
              <a:t>Make sure that those pages can be crawled.</a:t>
            </a:r>
            <a:endParaRPr lang="en-GB" sz="1400" dirty="0"/>
          </a:p>
        </p:txBody>
      </p:sp>
      <p:sp>
        <p:nvSpPr>
          <p:cNvPr id="13" name="TextBox 12">
            <a:extLst>
              <a:ext uri="{FF2B5EF4-FFF2-40B4-BE49-F238E27FC236}">
                <a16:creationId xmlns:a16="http://schemas.microsoft.com/office/drawing/2014/main" id="{D8847419-0D39-4CA2-BC91-C4DF66C3B40C}"/>
              </a:ext>
            </a:extLst>
          </p:cNvPr>
          <p:cNvSpPr txBox="1"/>
          <p:nvPr/>
        </p:nvSpPr>
        <p:spPr>
          <a:xfrm>
            <a:off x="263770" y="343731"/>
            <a:ext cx="6551820" cy="261610"/>
          </a:xfrm>
          <a:prstGeom prst="rect">
            <a:avLst/>
          </a:prstGeom>
          <a:noFill/>
        </p:spPr>
        <p:txBody>
          <a:bodyPr wrap="square">
            <a:spAutoFit/>
          </a:bodyPr>
          <a:lstStyle/>
          <a:p>
            <a:r>
              <a:rPr lang="en-US" sz="1100" b="1" dirty="0">
                <a:solidFill>
                  <a:srgbClr val="FF0000"/>
                </a:solidFill>
                <a:latin typeface="Consolas" panose="020B0609020204030204" pitchFamily="49" charset="0"/>
              </a:rPr>
              <a:t> Best Practice 1: Use globally unique persistent HTTP URIs for Spatial Things</a:t>
            </a:r>
            <a:endParaRPr lang="en-GB" sz="1100" b="1" dirty="0">
              <a:solidFill>
                <a:srgbClr val="FF0000"/>
              </a:solidFill>
              <a:latin typeface="Consolas" panose="020B0609020204030204" pitchFamily="49" charset="0"/>
            </a:endParaRPr>
          </a:p>
        </p:txBody>
      </p:sp>
      <p:sp>
        <p:nvSpPr>
          <p:cNvPr id="15" name="TextBox 14">
            <a:extLst>
              <a:ext uri="{FF2B5EF4-FFF2-40B4-BE49-F238E27FC236}">
                <a16:creationId xmlns:a16="http://schemas.microsoft.com/office/drawing/2014/main" id="{46E0A6C5-092F-4B71-A18B-845568319FC2}"/>
              </a:ext>
            </a:extLst>
          </p:cNvPr>
          <p:cNvSpPr txBox="1"/>
          <p:nvPr/>
        </p:nvSpPr>
        <p:spPr>
          <a:xfrm>
            <a:off x="263770" y="1293115"/>
            <a:ext cx="7351615" cy="307777"/>
          </a:xfrm>
          <a:prstGeom prst="rect">
            <a:avLst/>
          </a:prstGeom>
          <a:noFill/>
        </p:spPr>
        <p:txBody>
          <a:bodyPr wrap="square">
            <a:spAutoFit/>
          </a:bodyPr>
          <a:lstStyle/>
          <a:p>
            <a:r>
              <a:rPr lang="en-US" sz="1400" i="1" dirty="0"/>
              <a:t>SDWBP : 8.2 Provide metadata for both human users and computer applications.</a:t>
            </a:r>
            <a:endParaRPr lang="en-GB" sz="1400" i="1" dirty="0"/>
          </a:p>
        </p:txBody>
      </p:sp>
      <p:sp>
        <p:nvSpPr>
          <p:cNvPr id="3" name="TextBox 2">
            <a:extLst>
              <a:ext uri="{FF2B5EF4-FFF2-40B4-BE49-F238E27FC236}">
                <a16:creationId xmlns:a16="http://schemas.microsoft.com/office/drawing/2014/main" id="{4B20E741-311A-46E9-9007-D81598938919}"/>
              </a:ext>
            </a:extLst>
          </p:cNvPr>
          <p:cNvSpPr txBox="1"/>
          <p:nvPr/>
        </p:nvSpPr>
        <p:spPr>
          <a:xfrm>
            <a:off x="8102379" y="3065733"/>
            <a:ext cx="3175869" cy="1938992"/>
          </a:xfrm>
          <a:prstGeom prst="rect">
            <a:avLst/>
          </a:prstGeom>
          <a:solidFill>
            <a:schemeClr val="bg2"/>
          </a:solidFill>
          <a:ln>
            <a:solidFill>
              <a:schemeClr val="tx1"/>
            </a:solidFill>
          </a:ln>
        </p:spPr>
        <p:txBody>
          <a:bodyPr wrap="none" rtlCol="0">
            <a:spAutoFit/>
          </a:bodyPr>
          <a:lstStyle/>
          <a:p>
            <a:pPr marL="285750" indent="-285750">
              <a:buFont typeface="Arial" panose="020B0604020202020204" pitchFamily="34" charset="0"/>
              <a:buChar char="•"/>
            </a:pPr>
            <a:r>
              <a:rPr lang="en-GB" sz="1200" b="1" dirty="0">
                <a:solidFill>
                  <a:srgbClr val="FF0000"/>
                </a:solidFill>
              </a:rPr>
              <a:t>Fill out metadata fields</a:t>
            </a:r>
          </a:p>
          <a:p>
            <a:pPr marL="285750" indent="-285750">
              <a:buFont typeface="Arial" panose="020B0604020202020204" pitchFamily="34" charset="0"/>
              <a:buChar char="•"/>
            </a:pPr>
            <a:r>
              <a:rPr lang="en-GB" sz="1200" b="1" dirty="0">
                <a:solidFill>
                  <a:srgbClr val="FF0000"/>
                </a:solidFill>
              </a:rPr>
              <a:t>Keep titles &lt; 60 characters</a:t>
            </a:r>
          </a:p>
          <a:p>
            <a:pPr marL="285750" indent="-285750">
              <a:buFont typeface="Arial" panose="020B0604020202020204" pitchFamily="34" charset="0"/>
              <a:buChar char="•"/>
            </a:pPr>
            <a:r>
              <a:rPr lang="en-GB" sz="1200" dirty="0"/>
              <a:t>Optimise Abstracts</a:t>
            </a:r>
          </a:p>
          <a:p>
            <a:pPr marL="285750" indent="-285750">
              <a:buFont typeface="Arial" panose="020B0604020202020204" pitchFamily="34" charset="0"/>
              <a:buChar char="•"/>
            </a:pPr>
            <a:r>
              <a:rPr lang="en-GB" sz="1200" b="1" dirty="0">
                <a:solidFill>
                  <a:srgbClr val="FF0000"/>
                </a:solidFill>
              </a:rPr>
              <a:t>Don’t include lists of keywords</a:t>
            </a:r>
          </a:p>
          <a:p>
            <a:pPr marL="285750" indent="-285750">
              <a:buFont typeface="Arial" panose="020B0604020202020204" pitchFamily="34" charset="0"/>
              <a:buChar char="•"/>
            </a:pPr>
            <a:r>
              <a:rPr lang="en-GB" sz="1200" b="1" dirty="0">
                <a:solidFill>
                  <a:srgbClr val="FF0000"/>
                </a:solidFill>
              </a:rPr>
              <a:t>Influence the URL</a:t>
            </a:r>
          </a:p>
          <a:p>
            <a:pPr marL="285750" indent="-285750">
              <a:buFont typeface="Arial" panose="020B0604020202020204" pitchFamily="34" charset="0"/>
              <a:buChar char="•"/>
            </a:pPr>
            <a:r>
              <a:rPr lang="en-GB" sz="1200" b="1" dirty="0">
                <a:solidFill>
                  <a:srgbClr val="FF0000"/>
                </a:solidFill>
              </a:rPr>
              <a:t>Keep the same URL when updated</a:t>
            </a:r>
          </a:p>
          <a:p>
            <a:pPr marL="285750" indent="-285750">
              <a:buFont typeface="Arial" panose="020B0604020202020204" pitchFamily="34" charset="0"/>
              <a:buChar char="•"/>
            </a:pPr>
            <a:r>
              <a:rPr lang="en-GB" sz="1200" dirty="0"/>
              <a:t>Remove Out of Date Pages</a:t>
            </a:r>
          </a:p>
          <a:p>
            <a:pPr marL="285750" indent="-285750">
              <a:buFont typeface="Arial" panose="020B0604020202020204" pitchFamily="34" charset="0"/>
              <a:buChar char="•"/>
            </a:pPr>
            <a:r>
              <a:rPr lang="en-GB" sz="1200" b="1" dirty="0">
                <a:solidFill>
                  <a:srgbClr val="FF0000"/>
                </a:solidFill>
              </a:rPr>
              <a:t>Avoid Duplication</a:t>
            </a:r>
          </a:p>
          <a:p>
            <a:pPr marL="285750" indent="-285750">
              <a:buFont typeface="Arial" panose="020B0604020202020204" pitchFamily="34" charset="0"/>
              <a:buChar char="•"/>
            </a:pPr>
            <a:r>
              <a:rPr lang="en-GB" sz="1200" dirty="0"/>
              <a:t>Use tools and tests</a:t>
            </a:r>
          </a:p>
          <a:p>
            <a:pPr marL="285750" indent="-285750">
              <a:buFont typeface="Arial" panose="020B0604020202020204" pitchFamily="34" charset="0"/>
              <a:buChar char="•"/>
            </a:pPr>
            <a:r>
              <a:rPr lang="en-GB" sz="1200" b="1" dirty="0">
                <a:solidFill>
                  <a:srgbClr val="FF0000"/>
                </a:solidFill>
              </a:rPr>
              <a:t>Implement for all pages</a:t>
            </a:r>
          </a:p>
        </p:txBody>
      </p:sp>
      <p:sp>
        <p:nvSpPr>
          <p:cNvPr id="2" name="TextBox 1">
            <a:extLst>
              <a:ext uri="{FF2B5EF4-FFF2-40B4-BE49-F238E27FC236}">
                <a16:creationId xmlns:a16="http://schemas.microsoft.com/office/drawing/2014/main" id="{008C73FF-0E89-49F5-9582-38C4115EC449}"/>
              </a:ext>
            </a:extLst>
          </p:cNvPr>
          <p:cNvSpPr txBox="1"/>
          <p:nvPr/>
        </p:nvSpPr>
        <p:spPr>
          <a:xfrm>
            <a:off x="1905675" y="2703895"/>
            <a:ext cx="3158237" cy="276999"/>
          </a:xfrm>
          <a:prstGeom prst="rect">
            <a:avLst/>
          </a:prstGeom>
          <a:noFill/>
        </p:spPr>
        <p:txBody>
          <a:bodyPr wrap="none" rtlCol="0">
            <a:spAutoFit/>
          </a:bodyPr>
          <a:lstStyle/>
          <a:p>
            <a:r>
              <a:rPr lang="en-GB" sz="1200" dirty="0">
                <a:latin typeface="Consolas" panose="020B0609020204030204" pitchFamily="49" charset="0"/>
              </a:rPr>
              <a:t>/collections/ENC/items/NL6SP160.000</a:t>
            </a:r>
          </a:p>
        </p:txBody>
      </p:sp>
      <p:sp>
        <p:nvSpPr>
          <p:cNvPr id="12" name="TextBox 11">
            <a:extLst>
              <a:ext uri="{FF2B5EF4-FFF2-40B4-BE49-F238E27FC236}">
                <a16:creationId xmlns:a16="http://schemas.microsoft.com/office/drawing/2014/main" id="{5D2E9651-C764-4689-9D1C-8BA2CCE7CCAC}"/>
              </a:ext>
            </a:extLst>
          </p:cNvPr>
          <p:cNvSpPr txBox="1"/>
          <p:nvPr/>
        </p:nvSpPr>
        <p:spPr>
          <a:xfrm>
            <a:off x="3595545" y="3500893"/>
            <a:ext cx="2308645" cy="276999"/>
          </a:xfrm>
          <a:prstGeom prst="rect">
            <a:avLst/>
          </a:prstGeom>
          <a:noFill/>
        </p:spPr>
        <p:txBody>
          <a:bodyPr wrap="none" rtlCol="0">
            <a:spAutoFit/>
          </a:bodyPr>
          <a:lstStyle/>
          <a:p>
            <a:r>
              <a:rPr lang="en-GB" sz="1200" dirty="0">
                <a:latin typeface="Consolas" panose="020B0609020204030204" pitchFamily="49" charset="0"/>
              </a:rPr>
              <a:t>“Named Places” and themes</a:t>
            </a:r>
          </a:p>
        </p:txBody>
      </p:sp>
      <p:sp>
        <p:nvSpPr>
          <p:cNvPr id="14" name="TextBox 13">
            <a:extLst>
              <a:ext uri="{FF2B5EF4-FFF2-40B4-BE49-F238E27FC236}">
                <a16:creationId xmlns:a16="http://schemas.microsoft.com/office/drawing/2014/main" id="{194A3AA8-2776-428D-B372-E4AFF4FE803A}"/>
              </a:ext>
            </a:extLst>
          </p:cNvPr>
          <p:cNvSpPr txBox="1"/>
          <p:nvPr/>
        </p:nvSpPr>
        <p:spPr>
          <a:xfrm>
            <a:off x="4168526" y="4136449"/>
            <a:ext cx="2681177" cy="646331"/>
          </a:xfrm>
          <a:prstGeom prst="rect">
            <a:avLst/>
          </a:prstGeom>
          <a:noFill/>
        </p:spPr>
        <p:txBody>
          <a:bodyPr wrap="square" rtlCol="0">
            <a:spAutoFit/>
          </a:bodyPr>
          <a:lstStyle/>
          <a:p>
            <a:r>
              <a:rPr lang="en-GB" sz="1200" dirty="0">
                <a:latin typeface="Consolas" panose="020B0609020204030204" pitchFamily="49" charset="0"/>
              </a:rPr>
              <a:t>“updated” can be edited or adjusted based on ENC update issue date. Same record.</a:t>
            </a:r>
          </a:p>
        </p:txBody>
      </p:sp>
      <p:sp>
        <p:nvSpPr>
          <p:cNvPr id="17" name="TextBox 16">
            <a:extLst>
              <a:ext uri="{FF2B5EF4-FFF2-40B4-BE49-F238E27FC236}">
                <a16:creationId xmlns:a16="http://schemas.microsoft.com/office/drawing/2014/main" id="{0F5F05E0-80D4-41B2-975F-625E1EACD89E}"/>
              </a:ext>
            </a:extLst>
          </p:cNvPr>
          <p:cNvSpPr txBox="1"/>
          <p:nvPr/>
        </p:nvSpPr>
        <p:spPr>
          <a:xfrm>
            <a:off x="3484793" y="5168178"/>
            <a:ext cx="4048644" cy="276999"/>
          </a:xfrm>
          <a:prstGeom prst="rect">
            <a:avLst/>
          </a:prstGeom>
          <a:noFill/>
        </p:spPr>
        <p:txBody>
          <a:bodyPr wrap="square" rtlCol="0">
            <a:spAutoFit/>
          </a:bodyPr>
          <a:lstStyle/>
          <a:p>
            <a:r>
              <a:rPr lang="en-GB" sz="1200" dirty="0">
                <a:latin typeface="Consolas" panose="020B0609020204030204" pitchFamily="49" charset="0"/>
              </a:rPr>
              <a:t>One record per dataset – no duplication</a:t>
            </a:r>
          </a:p>
        </p:txBody>
      </p:sp>
      <p:cxnSp>
        <p:nvCxnSpPr>
          <p:cNvPr id="6" name="Straight Arrow Connector 5">
            <a:extLst>
              <a:ext uri="{FF2B5EF4-FFF2-40B4-BE49-F238E27FC236}">
                <a16:creationId xmlns:a16="http://schemas.microsoft.com/office/drawing/2014/main" id="{4AE38AE7-8E27-4262-B792-05F42DAE3D95}"/>
              </a:ext>
            </a:extLst>
          </p:cNvPr>
          <p:cNvCxnSpPr>
            <a:endCxn id="2" idx="3"/>
          </p:cNvCxnSpPr>
          <p:nvPr/>
        </p:nvCxnSpPr>
        <p:spPr>
          <a:xfrm flipH="1" flipV="1">
            <a:off x="5063912" y="2842395"/>
            <a:ext cx="3068584" cy="510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CFDD150-F043-4F0E-9F02-1C8FDB211551}"/>
              </a:ext>
            </a:extLst>
          </p:cNvPr>
          <p:cNvCxnSpPr>
            <a:endCxn id="12" idx="3"/>
          </p:cNvCxnSpPr>
          <p:nvPr/>
        </p:nvCxnSpPr>
        <p:spPr>
          <a:xfrm flipH="1" flipV="1">
            <a:off x="5904190" y="3639393"/>
            <a:ext cx="2414422" cy="1384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8138C02-C3D1-4201-A6EB-F570FE326A2E}"/>
              </a:ext>
            </a:extLst>
          </p:cNvPr>
          <p:cNvCxnSpPr>
            <a:stCxn id="3" idx="1"/>
          </p:cNvCxnSpPr>
          <p:nvPr/>
        </p:nvCxnSpPr>
        <p:spPr>
          <a:xfrm flipH="1">
            <a:off x="6726901" y="4035229"/>
            <a:ext cx="1375478" cy="338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EEE237C-6CD3-41A5-9D58-428F507C5C1F}"/>
              </a:ext>
            </a:extLst>
          </p:cNvPr>
          <p:cNvCxnSpPr/>
          <p:nvPr/>
        </p:nvCxnSpPr>
        <p:spPr>
          <a:xfrm flipH="1">
            <a:off x="6934874" y="4459614"/>
            <a:ext cx="1112655" cy="7684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4032931"/>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E9AD52-8701-445D-986E-2BFF4A6F9818}"/>
              </a:ext>
            </a:extLst>
          </p:cNvPr>
          <p:cNvPicPr>
            <a:picLocks noChangeAspect="1"/>
          </p:cNvPicPr>
          <p:nvPr/>
        </p:nvPicPr>
        <p:blipFill rotWithShape="1">
          <a:blip r:embed="rId2"/>
          <a:srcRect l="5542" t="8378" r="16206" b="7835"/>
          <a:stretch/>
        </p:blipFill>
        <p:spPr>
          <a:xfrm>
            <a:off x="540817" y="1626500"/>
            <a:ext cx="6504890" cy="3823486"/>
          </a:xfrm>
          <a:prstGeom prst="rect">
            <a:avLst/>
          </a:prstGeom>
          <a:ln>
            <a:solidFill>
              <a:srgbClr val="C00000"/>
            </a:solidFill>
          </a:ln>
        </p:spPr>
      </p:pic>
      <p:pic>
        <p:nvPicPr>
          <p:cNvPr id="3" name="Picture 2">
            <a:extLst>
              <a:ext uri="{FF2B5EF4-FFF2-40B4-BE49-F238E27FC236}">
                <a16:creationId xmlns:a16="http://schemas.microsoft.com/office/drawing/2014/main" id="{4BE0B5E1-D00F-4621-9CEA-1D2B8F0C1B54}"/>
              </a:ext>
            </a:extLst>
          </p:cNvPr>
          <p:cNvPicPr>
            <a:picLocks noChangeAspect="1"/>
          </p:cNvPicPr>
          <p:nvPr/>
        </p:nvPicPr>
        <p:blipFill>
          <a:blip r:embed="rId3"/>
          <a:stretch>
            <a:fillRect/>
          </a:stretch>
        </p:blipFill>
        <p:spPr>
          <a:xfrm>
            <a:off x="8839795" y="1129552"/>
            <a:ext cx="2312299" cy="4888282"/>
          </a:xfrm>
          <a:prstGeom prst="rect">
            <a:avLst/>
          </a:prstGeom>
        </p:spPr>
      </p:pic>
      <p:sp>
        <p:nvSpPr>
          <p:cNvPr id="5" name="Arrow: Left-Right 4">
            <a:extLst>
              <a:ext uri="{FF2B5EF4-FFF2-40B4-BE49-F238E27FC236}">
                <a16:creationId xmlns:a16="http://schemas.microsoft.com/office/drawing/2014/main" id="{92D6D5BC-7E6B-4111-BC1F-0832E03A0E3E}"/>
              </a:ext>
            </a:extLst>
          </p:cNvPr>
          <p:cNvSpPr/>
          <p:nvPr/>
        </p:nvSpPr>
        <p:spPr>
          <a:xfrm>
            <a:off x="7174027" y="3283323"/>
            <a:ext cx="1537447" cy="291353"/>
          </a:xfrm>
          <a:prstGeom prst="leftRightArrow">
            <a:avLst/>
          </a:prstGeom>
          <a:solidFill>
            <a:schemeClr val="accent3">
              <a:lumMod val="20000"/>
              <a:lumOff val="80000"/>
            </a:schemeClr>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pic>
        <p:nvPicPr>
          <p:cNvPr id="6" name="Picture 5">
            <a:extLst>
              <a:ext uri="{FF2B5EF4-FFF2-40B4-BE49-F238E27FC236}">
                <a16:creationId xmlns:a16="http://schemas.microsoft.com/office/drawing/2014/main" id="{2C6A26A7-FE8F-4360-8A04-E5BE38484020}"/>
              </a:ext>
            </a:extLst>
          </p:cNvPr>
          <p:cNvPicPr>
            <a:picLocks noChangeAspect="1"/>
          </p:cNvPicPr>
          <p:nvPr/>
        </p:nvPicPr>
        <p:blipFill rotWithShape="1">
          <a:blip r:embed="rId4"/>
          <a:srcRect l="31939" t="42948" r="31138" b="14359"/>
          <a:stretch/>
        </p:blipFill>
        <p:spPr>
          <a:xfrm>
            <a:off x="0" y="5622679"/>
            <a:ext cx="1424513" cy="1235321"/>
          </a:xfrm>
          <a:prstGeom prst="rect">
            <a:avLst/>
          </a:prstGeom>
          <a:ln>
            <a:solidFill>
              <a:schemeClr val="tx1"/>
            </a:solidFill>
          </a:ln>
        </p:spPr>
      </p:pic>
      <p:cxnSp>
        <p:nvCxnSpPr>
          <p:cNvPr id="8" name="Straight Arrow Connector 7">
            <a:extLst>
              <a:ext uri="{FF2B5EF4-FFF2-40B4-BE49-F238E27FC236}">
                <a16:creationId xmlns:a16="http://schemas.microsoft.com/office/drawing/2014/main" id="{593F4322-3DD2-4F78-9C31-8ADBCF4DDDB3}"/>
              </a:ext>
            </a:extLst>
          </p:cNvPr>
          <p:cNvCxnSpPr/>
          <p:nvPr/>
        </p:nvCxnSpPr>
        <p:spPr>
          <a:xfrm flipV="1">
            <a:off x="971550" y="4668715"/>
            <a:ext cx="505558" cy="12177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1656996"/>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B122FF-A116-4F5E-BE13-0B37CBBE669E}"/>
              </a:ext>
            </a:extLst>
          </p:cNvPr>
          <p:cNvSpPr>
            <a:spLocks noGrp="1"/>
          </p:cNvSpPr>
          <p:nvPr>
            <p:ph idx="1"/>
          </p:nvPr>
        </p:nvSpPr>
        <p:spPr/>
        <p:txBody>
          <a:bodyPr>
            <a:normAutofit/>
          </a:bodyPr>
          <a:lstStyle/>
          <a:p>
            <a:pPr>
              <a:lnSpc>
                <a:spcPct val="110000"/>
              </a:lnSpc>
            </a:pPr>
            <a:r>
              <a:rPr lang="en-GB"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“Using the IHO’s S-100 framework as a representation of data content and modelling, execute an OGC API reference implementation of S-100 metadata and S-128 content for advanced dataset discovery”</a:t>
            </a:r>
          </a:p>
          <a:p>
            <a:pPr marL="0" indent="0">
              <a:lnSpc>
                <a:spcPct val="110000"/>
              </a:lnSpc>
              <a:buNone/>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objectives of the research are: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Demonstrate how IHO S-100 marine data can be discovered using existing OGC API Records methodologies and the ISO 19115 metadata embedded in S-100 datasets and service discovery metadata within ISO S-128.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Setup a testbed for a region with multiple S-100 datasets and service definitions in S-128 and provide dataset discoverability services using OGC API methodologies.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Feedback to the OGC community, primarily through OGC MDWG, and IHO and through the upcoming revision to S-100 (edition 5.0.0) on any modifications to the standards base to more easily enable interoperability between the two frameworks.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085850" lvl="2" indent="-285750" algn="just">
              <a:lnSpc>
                <a:spcPct val="110000"/>
              </a:lnSpc>
              <a:spcAft>
                <a:spcPts val="800"/>
              </a:spcAft>
              <a:tabLst>
                <a:tab pos="457200" algn="l"/>
              </a:tabLst>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Produce a documented initial approach detailing how the discoverability elements can be used as a prototype to develop full OGC/IHO interoperability and the potential for such interoperability.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0000"/>
              </a:lnSpc>
            </a:pPr>
            <a:endParaRPr lang="en-GB" dirty="0"/>
          </a:p>
        </p:txBody>
      </p:sp>
    </p:spTree>
    <p:extLst>
      <p:ext uri="{BB962C8B-B14F-4D97-AF65-F5344CB8AC3E}">
        <p14:creationId xmlns:p14="http://schemas.microsoft.com/office/powerpoint/2010/main" val="1644881724"/>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D3551723-6A00-4206-BD23-1033E74F52A0}"/>
              </a:ext>
            </a:extLst>
          </p:cNvPr>
          <p:cNvSpPr/>
          <p:nvPr/>
        </p:nvSpPr>
        <p:spPr>
          <a:xfrm>
            <a:off x="3138985" y="72788"/>
            <a:ext cx="3370997" cy="837063"/>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sp>
        <p:nvSpPr>
          <p:cNvPr id="3" name="Rectangle 2">
            <a:extLst>
              <a:ext uri="{FF2B5EF4-FFF2-40B4-BE49-F238E27FC236}">
                <a16:creationId xmlns:a16="http://schemas.microsoft.com/office/drawing/2014/main" id="{A7BB2018-1E3C-42EC-B53F-A44A8AAAE193}"/>
              </a:ext>
            </a:extLst>
          </p:cNvPr>
          <p:cNvSpPr/>
          <p:nvPr/>
        </p:nvSpPr>
        <p:spPr>
          <a:xfrm>
            <a:off x="3673785" y="3020353"/>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Model</a:t>
            </a:r>
          </a:p>
        </p:txBody>
      </p:sp>
      <p:sp>
        <p:nvSpPr>
          <p:cNvPr id="4" name="Rectangle 3">
            <a:extLst>
              <a:ext uri="{FF2B5EF4-FFF2-40B4-BE49-F238E27FC236}">
                <a16:creationId xmlns:a16="http://schemas.microsoft.com/office/drawing/2014/main" id="{F6B7D893-75BD-4F50-8C97-6F51ED8D8BC3}"/>
              </a:ext>
            </a:extLst>
          </p:cNvPr>
          <p:cNvSpPr/>
          <p:nvPr/>
        </p:nvSpPr>
        <p:spPr>
          <a:xfrm>
            <a:off x="2317019" y="2043240"/>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Feature Catalogue</a:t>
            </a:r>
          </a:p>
        </p:txBody>
      </p:sp>
      <p:sp>
        <p:nvSpPr>
          <p:cNvPr id="5" name="Rectangle 4">
            <a:extLst>
              <a:ext uri="{FF2B5EF4-FFF2-40B4-BE49-F238E27FC236}">
                <a16:creationId xmlns:a16="http://schemas.microsoft.com/office/drawing/2014/main" id="{4934E9F1-10D5-48D6-9996-326EED9F5B19}"/>
              </a:ext>
            </a:extLst>
          </p:cNvPr>
          <p:cNvSpPr/>
          <p:nvPr/>
        </p:nvSpPr>
        <p:spPr>
          <a:xfrm>
            <a:off x="501033" y="2043240"/>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data</a:t>
            </a:r>
          </a:p>
        </p:txBody>
      </p:sp>
      <p:sp>
        <p:nvSpPr>
          <p:cNvPr id="6" name="Rectangle 5">
            <a:extLst>
              <a:ext uri="{FF2B5EF4-FFF2-40B4-BE49-F238E27FC236}">
                <a16:creationId xmlns:a16="http://schemas.microsoft.com/office/drawing/2014/main" id="{4B452442-59EF-46F5-86D4-0CD73349F836}"/>
              </a:ext>
            </a:extLst>
          </p:cNvPr>
          <p:cNvSpPr/>
          <p:nvPr/>
        </p:nvSpPr>
        <p:spPr>
          <a:xfrm>
            <a:off x="2317019" y="2915831"/>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i="1" dirty="0"/>
              <a:t>GML Schema</a:t>
            </a:r>
          </a:p>
        </p:txBody>
      </p:sp>
      <p:sp>
        <p:nvSpPr>
          <p:cNvPr id="7" name="Rectangle 6">
            <a:extLst>
              <a:ext uri="{FF2B5EF4-FFF2-40B4-BE49-F238E27FC236}">
                <a16:creationId xmlns:a16="http://schemas.microsoft.com/office/drawing/2014/main" id="{A8345D1A-CE36-4B29-B034-159C4C5C0B14}"/>
              </a:ext>
            </a:extLst>
          </p:cNvPr>
          <p:cNvSpPr/>
          <p:nvPr/>
        </p:nvSpPr>
        <p:spPr>
          <a:xfrm>
            <a:off x="2317019" y="3882829"/>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a:t>
            </a:r>
          </a:p>
          <a:p>
            <a:pPr algn="ctr"/>
            <a:r>
              <a:rPr lang="en-GB" sz="1200" dirty="0"/>
              <a:t>Extension</a:t>
            </a:r>
          </a:p>
        </p:txBody>
      </p:sp>
      <p:sp>
        <p:nvSpPr>
          <p:cNvPr id="8" name="Right Brace 7">
            <a:extLst>
              <a:ext uri="{FF2B5EF4-FFF2-40B4-BE49-F238E27FC236}">
                <a16:creationId xmlns:a16="http://schemas.microsoft.com/office/drawing/2014/main" id="{3C0B02B0-0048-4B85-A1F8-D92EDE97F031}"/>
              </a:ext>
            </a:extLst>
          </p:cNvPr>
          <p:cNvSpPr/>
          <p:nvPr/>
        </p:nvSpPr>
        <p:spPr>
          <a:xfrm>
            <a:off x="3293459" y="1861169"/>
            <a:ext cx="222531" cy="2973823"/>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10" name="Straight Arrow Connector 9">
            <a:extLst>
              <a:ext uri="{FF2B5EF4-FFF2-40B4-BE49-F238E27FC236}">
                <a16:creationId xmlns:a16="http://schemas.microsoft.com/office/drawing/2014/main" id="{5319AF11-BE99-4F79-8DBB-60A27DBC43A7}"/>
              </a:ext>
            </a:extLst>
          </p:cNvPr>
          <p:cNvCxnSpPr>
            <a:stCxn id="5" idx="3"/>
            <a:endCxn id="4" idx="1"/>
          </p:cNvCxnSpPr>
          <p:nvPr/>
        </p:nvCxnSpPr>
        <p:spPr>
          <a:xfrm>
            <a:off x="1411387" y="2370967"/>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1">
            <a:extLst>
              <a:ext uri="{FF2B5EF4-FFF2-40B4-BE49-F238E27FC236}">
                <a16:creationId xmlns:a16="http://schemas.microsoft.com/office/drawing/2014/main" id="{A9ACC5A8-6012-4ADD-871D-2E87880C22BE}"/>
              </a:ext>
            </a:extLst>
          </p:cNvPr>
          <p:cNvCxnSpPr>
            <a:stCxn id="4" idx="3"/>
            <a:endCxn id="3" idx="0"/>
          </p:cNvCxnSpPr>
          <p:nvPr/>
        </p:nvCxnSpPr>
        <p:spPr>
          <a:xfrm>
            <a:off x="3227373" y="2370967"/>
            <a:ext cx="901589" cy="64938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BC8787D9-F457-47C9-9277-BB81A4094C3B}"/>
              </a:ext>
            </a:extLst>
          </p:cNvPr>
          <p:cNvCxnSpPr>
            <a:stCxn id="7" idx="3"/>
            <a:endCxn id="3" idx="2"/>
          </p:cNvCxnSpPr>
          <p:nvPr/>
        </p:nvCxnSpPr>
        <p:spPr>
          <a:xfrm flipV="1">
            <a:off x="3227373" y="3675807"/>
            <a:ext cx="901589" cy="5347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3E9C82A-BFE8-43A7-823A-0F1DB437039F}"/>
              </a:ext>
            </a:extLst>
          </p:cNvPr>
          <p:cNvSpPr/>
          <p:nvPr/>
        </p:nvSpPr>
        <p:spPr>
          <a:xfrm>
            <a:off x="501033" y="3882829"/>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19" name="Straight Arrow Connector 18">
            <a:extLst>
              <a:ext uri="{FF2B5EF4-FFF2-40B4-BE49-F238E27FC236}">
                <a16:creationId xmlns:a16="http://schemas.microsoft.com/office/drawing/2014/main" id="{59818A32-2CFD-4C3A-97B4-F9F818DDD2D2}"/>
              </a:ext>
            </a:extLst>
          </p:cNvPr>
          <p:cNvCxnSpPr>
            <a:stCxn id="17" idx="3"/>
            <a:endCxn id="7" idx="1"/>
          </p:cNvCxnSpPr>
          <p:nvPr/>
        </p:nvCxnSpPr>
        <p:spPr>
          <a:xfrm>
            <a:off x="1411387" y="4210556"/>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2EDF86B3-3BB9-4827-A8F1-D64E64015368}"/>
              </a:ext>
            </a:extLst>
          </p:cNvPr>
          <p:cNvSpPr/>
          <p:nvPr/>
        </p:nvSpPr>
        <p:spPr>
          <a:xfrm>
            <a:off x="8450109"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API data</a:t>
            </a:r>
          </a:p>
        </p:txBody>
      </p:sp>
      <p:sp>
        <p:nvSpPr>
          <p:cNvPr id="21" name="Rectangle 20">
            <a:extLst>
              <a:ext uri="{FF2B5EF4-FFF2-40B4-BE49-F238E27FC236}">
                <a16:creationId xmlns:a16="http://schemas.microsoft.com/office/drawing/2014/main" id="{84A2973B-31B5-48D0-8E2C-06C59BED4A05}"/>
              </a:ext>
            </a:extLst>
          </p:cNvPr>
          <p:cNvSpPr/>
          <p:nvPr/>
        </p:nvSpPr>
        <p:spPr>
          <a:xfrm>
            <a:off x="9874981"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API</a:t>
            </a:r>
          </a:p>
        </p:txBody>
      </p:sp>
      <p:sp>
        <p:nvSpPr>
          <p:cNvPr id="22" name="Rectangle 21">
            <a:extLst>
              <a:ext uri="{FF2B5EF4-FFF2-40B4-BE49-F238E27FC236}">
                <a16:creationId xmlns:a16="http://schemas.microsoft.com/office/drawing/2014/main" id="{FBC95427-C1DF-46E6-AF1C-BDC48D63844D}"/>
              </a:ext>
            </a:extLst>
          </p:cNvPr>
          <p:cNvSpPr/>
          <p:nvPr/>
        </p:nvSpPr>
        <p:spPr>
          <a:xfrm>
            <a:off x="6973313" y="1533442"/>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API metadata</a:t>
            </a:r>
          </a:p>
        </p:txBody>
      </p:sp>
      <p:cxnSp>
        <p:nvCxnSpPr>
          <p:cNvPr id="24" name="Straight Arrow Connector 23">
            <a:extLst>
              <a:ext uri="{FF2B5EF4-FFF2-40B4-BE49-F238E27FC236}">
                <a16:creationId xmlns:a16="http://schemas.microsoft.com/office/drawing/2014/main" id="{668142B5-9713-44B1-BBE0-2469DDFC2BDA}"/>
              </a:ext>
            </a:extLst>
          </p:cNvPr>
          <p:cNvCxnSpPr>
            <a:stCxn id="20" idx="3"/>
            <a:endCxn id="21" idx="1"/>
          </p:cNvCxnSpPr>
          <p:nvPr/>
        </p:nvCxnSpPr>
        <p:spPr>
          <a:xfrm>
            <a:off x="9360463" y="1861169"/>
            <a:ext cx="5145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4F3DF8-15A6-4260-A16F-57901B6FC1BD}"/>
              </a:ext>
            </a:extLst>
          </p:cNvPr>
          <p:cNvCxnSpPr>
            <a:stCxn id="22" idx="3"/>
            <a:endCxn id="20" idx="1"/>
          </p:cNvCxnSpPr>
          <p:nvPr/>
        </p:nvCxnSpPr>
        <p:spPr>
          <a:xfrm>
            <a:off x="7883667" y="1861169"/>
            <a:ext cx="5664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227BA0D6-9572-4B6B-BB94-2C01905CABBC}"/>
              </a:ext>
            </a:extLst>
          </p:cNvPr>
          <p:cNvSpPr/>
          <p:nvPr/>
        </p:nvSpPr>
        <p:spPr>
          <a:xfrm>
            <a:off x="9331129" y="4538283"/>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Metadata</a:t>
            </a:r>
          </a:p>
          <a:p>
            <a:pPr algn="ctr"/>
            <a:r>
              <a:rPr lang="en-GB" sz="1400" dirty="0"/>
              <a:t>Model</a:t>
            </a:r>
          </a:p>
        </p:txBody>
      </p:sp>
      <p:sp>
        <p:nvSpPr>
          <p:cNvPr id="28" name="Rectangle 27">
            <a:extLst>
              <a:ext uri="{FF2B5EF4-FFF2-40B4-BE49-F238E27FC236}">
                <a16:creationId xmlns:a16="http://schemas.microsoft.com/office/drawing/2014/main" id="{279742E9-51C8-45DE-8411-B727422C2B49}"/>
              </a:ext>
            </a:extLst>
          </p:cNvPr>
          <p:cNvSpPr/>
          <p:nvPr/>
        </p:nvSpPr>
        <p:spPr>
          <a:xfrm>
            <a:off x="7609210" y="4538283"/>
            <a:ext cx="1045895"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Feature Catalogue</a:t>
            </a:r>
          </a:p>
        </p:txBody>
      </p:sp>
      <p:sp>
        <p:nvSpPr>
          <p:cNvPr id="30" name="Rectangle 29">
            <a:extLst>
              <a:ext uri="{FF2B5EF4-FFF2-40B4-BE49-F238E27FC236}">
                <a16:creationId xmlns:a16="http://schemas.microsoft.com/office/drawing/2014/main" id="{18D18976-F124-4678-B7F4-8D214C554714}"/>
              </a:ext>
            </a:extLst>
          </p:cNvPr>
          <p:cNvSpPr/>
          <p:nvPr/>
        </p:nvSpPr>
        <p:spPr>
          <a:xfrm>
            <a:off x="6205241" y="4538283"/>
            <a:ext cx="910354"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p:txBody>
      </p:sp>
      <p:cxnSp>
        <p:nvCxnSpPr>
          <p:cNvPr id="34" name="Straight Arrow Connector 33">
            <a:extLst>
              <a:ext uri="{FF2B5EF4-FFF2-40B4-BE49-F238E27FC236}">
                <a16:creationId xmlns:a16="http://schemas.microsoft.com/office/drawing/2014/main" id="{F48DFCFD-8AB7-49EC-86C0-55152E89399E}"/>
              </a:ext>
            </a:extLst>
          </p:cNvPr>
          <p:cNvCxnSpPr>
            <a:cxnSpLocks/>
            <a:stCxn id="28" idx="3"/>
            <a:endCxn id="27" idx="1"/>
          </p:cNvCxnSpPr>
          <p:nvPr/>
        </p:nvCxnSpPr>
        <p:spPr>
          <a:xfrm>
            <a:off x="8655105" y="4866010"/>
            <a:ext cx="676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3ADC0CC-5CF1-4388-BAFC-B618ED71B8DE}"/>
              </a:ext>
            </a:extLst>
          </p:cNvPr>
          <p:cNvCxnSpPr>
            <a:cxnSpLocks/>
            <a:stCxn id="30" idx="3"/>
            <a:endCxn id="28" idx="1"/>
          </p:cNvCxnSpPr>
          <p:nvPr/>
        </p:nvCxnSpPr>
        <p:spPr>
          <a:xfrm>
            <a:off x="7115595" y="4866010"/>
            <a:ext cx="493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F55B7A2D-7505-4B25-A00A-CD95151B3CE1}"/>
              </a:ext>
            </a:extLst>
          </p:cNvPr>
          <p:cNvSpPr txBox="1"/>
          <p:nvPr/>
        </p:nvSpPr>
        <p:spPr>
          <a:xfrm>
            <a:off x="5658826" y="4604400"/>
            <a:ext cx="369066" cy="523220"/>
          </a:xfrm>
          <a:prstGeom prst="rect">
            <a:avLst/>
          </a:prstGeom>
          <a:noFill/>
        </p:spPr>
        <p:txBody>
          <a:bodyPr wrap="square" rtlCol="0">
            <a:spAutoFit/>
          </a:bodyPr>
          <a:lstStyle/>
          <a:p>
            <a:pPr algn="ctr"/>
            <a:r>
              <a:rPr lang="en-GB" sz="2800" dirty="0">
                <a:solidFill>
                  <a:srgbClr val="FF0000"/>
                </a:solidFill>
              </a:rPr>
              <a:t>?</a:t>
            </a:r>
          </a:p>
        </p:txBody>
      </p:sp>
      <p:cxnSp>
        <p:nvCxnSpPr>
          <p:cNvPr id="43" name="Straight Arrow Connector 42">
            <a:extLst>
              <a:ext uri="{FF2B5EF4-FFF2-40B4-BE49-F238E27FC236}">
                <a16:creationId xmlns:a16="http://schemas.microsoft.com/office/drawing/2014/main" id="{BED6CA4E-17B4-47FC-8600-D551BD9ED980}"/>
              </a:ext>
            </a:extLst>
          </p:cNvPr>
          <p:cNvCxnSpPr/>
          <p:nvPr/>
        </p:nvCxnSpPr>
        <p:spPr>
          <a:xfrm>
            <a:off x="3424432" y="471654"/>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47768CD6-3280-47E9-A436-036721D56236}"/>
              </a:ext>
            </a:extLst>
          </p:cNvPr>
          <p:cNvSpPr txBox="1"/>
          <p:nvPr/>
        </p:nvSpPr>
        <p:spPr>
          <a:xfrm>
            <a:off x="4517409" y="286988"/>
            <a:ext cx="1712328" cy="369332"/>
          </a:xfrm>
          <a:prstGeom prst="rect">
            <a:avLst/>
          </a:prstGeom>
          <a:noFill/>
        </p:spPr>
        <p:txBody>
          <a:bodyPr wrap="none" rtlCol="0">
            <a:spAutoFit/>
          </a:bodyPr>
          <a:lstStyle/>
          <a:p>
            <a:r>
              <a:rPr lang="en-GB" dirty="0"/>
              <a:t>= derived from</a:t>
            </a:r>
          </a:p>
        </p:txBody>
      </p:sp>
      <p:pic>
        <p:nvPicPr>
          <p:cNvPr id="9" name="Picture 8">
            <a:extLst>
              <a:ext uri="{FF2B5EF4-FFF2-40B4-BE49-F238E27FC236}">
                <a16:creationId xmlns:a16="http://schemas.microsoft.com/office/drawing/2014/main" id="{A777CE57-1DE3-4743-A967-24978EFB5A6A}"/>
              </a:ext>
            </a:extLst>
          </p:cNvPr>
          <p:cNvPicPr>
            <a:picLocks noChangeAspect="1"/>
          </p:cNvPicPr>
          <p:nvPr/>
        </p:nvPicPr>
        <p:blipFill>
          <a:blip r:embed="rId2"/>
          <a:stretch>
            <a:fillRect/>
          </a:stretch>
        </p:blipFill>
        <p:spPr>
          <a:xfrm>
            <a:off x="148987" y="656320"/>
            <a:ext cx="1026425" cy="1026425"/>
          </a:xfrm>
          <a:prstGeom prst="rect">
            <a:avLst/>
          </a:prstGeom>
          <a:ln>
            <a:solidFill>
              <a:schemeClr val="tx1"/>
            </a:solidFill>
          </a:ln>
        </p:spPr>
      </p:pic>
      <p:pic>
        <p:nvPicPr>
          <p:cNvPr id="1028" name="Picture 4">
            <a:extLst>
              <a:ext uri="{FF2B5EF4-FFF2-40B4-BE49-F238E27FC236}">
                <a16:creationId xmlns:a16="http://schemas.microsoft.com/office/drawing/2014/main" id="{B3C7AB31-5FE6-48B1-822D-0D3B748272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35293" y="2695660"/>
            <a:ext cx="1133475" cy="57150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594369"/>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A77EAFA-6C1B-4E2B-B192-53BF0603CD92}"/>
              </a:ext>
            </a:extLst>
          </p:cNvPr>
          <p:cNvPicPr>
            <a:picLocks noChangeAspect="1"/>
          </p:cNvPicPr>
          <p:nvPr/>
        </p:nvPicPr>
        <p:blipFill>
          <a:blip r:embed="rId2"/>
          <a:stretch>
            <a:fillRect/>
          </a:stretch>
        </p:blipFill>
        <p:spPr>
          <a:xfrm>
            <a:off x="5183649" y="1640660"/>
            <a:ext cx="3147101" cy="3172078"/>
          </a:xfrm>
          <a:prstGeom prst="rect">
            <a:avLst/>
          </a:prstGeom>
        </p:spPr>
      </p:pic>
      <p:pic>
        <p:nvPicPr>
          <p:cNvPr id="4" name="Picture 3">
            <a:extLst>
              <a:ext uri="{FF2B5EF4-FFF2-40B4-BE49-F238E27FC236}">
                <a16:creationId xmlns:a16="http://schemas.microsoft.com/office/drawing/2014/main" id="{25C57FA2-CA1E-425D-9D0F-83BBCDF35034}"/>
              </a:ext>
            </a:extLst>
          </p:cNvPr>
          <p:cNvPicPr>
            <a:picLocks noChangeAspect="1"/>
          </p:cNvPicPr>
          <p:nvPr/>
        </p:nvPicPr>
        <p:blipFill>
          <a:blip r:embed="rId3"/>
          <a:stretch>
            <a:fillRect/>
          </a:stretch>
        </p:blipFill>
        <p:spPr>
          <a:xfrm>
            <a:off x="9636940" y="1780971"/>
            <a:ext cx="2177061" cy="2246839"/>
          </a:xfrm>
          <a:prstGeom prst="rect">
            <a:avLst/>
          </a:prstGeom>
        </p:spPr>
      </p:pic>
      <p:sp>
        <p:nvSpPr>
          <p:cNvPr id="6" name="TextBox 5">
            <a:extLst>
              <a:ext uri="{FF2B5EF4-FFF2-40B4-BE49-F238E27FC236}">
                <a16:creationId xmlns:a16="http://schemas.microsoft.com/office/drawing/2014/main" id="{F13A12BF-D6DE-42B6-9265-06F290C91B30}"/>
              </a:ext>
            </a:extLst>
          </p:cNvPr>
          <p:cNvSpPr txBox="1"/>
          <p:nvPr/>
        </p:nvSpPr>
        <p:spPr>
          <a:xfrm>
            <a:off x="6342132" y="1996406"/>
            <a:ext cx="2688579" cy="4247317"/>
          </a:xfrm>
          <a:prstGeom prst="rect">
            <a:avLst/>
          </a:prstGeom>
          <a:noFill/>
        </p:spPr>
        <p:txBody>
          <a:bodyPr wrap="square">
            <a:spAutoFit/>
          </a:bodyPr>
          <a:lstStyle/>
          <a:p>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OGCRecordsFC</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&lt;S100FC:scope&gt;</a:t>
            </a:r>
            <a:r>
              <a:rPr lang="en-GB" sz="500" dirty="0">
                <a:solidFill>
                  <a:srgbClr val="000000"/>
                </a:solidFill>
                <a:highlight>
                  <a:srgbClr val="FFFFFF"/>
                </a:highlight>
              </a:rPr>
              <a:t>global</a:t>
            </a:r>
            <a:r>
              <a:rPr lang="en-GB" sz="500" dirty="0">
                <a:solidFill>
                  <a:srgbClr val="000096"/>
                </a:solidFill>
                <a:highlight>
                  <a:srgbClr val="FFFFFF"/>
                </a:highlight>
              </a:rPr>
              <a:t>&lt;/S100FC:scope&gt;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&lt;S100FC:fieldOfApplication&gt;</a:t>
            </a:r>
            <a:r>
              <a:rPr lang="en-GB" sz="500" dirty="0">
                <a:solidFill>
                  <a:srgbClr val="000000"/>
                </a:solidFill>
                <a:highlight>
                  <a:srgbClr val="FFFFFF"/>
                </a:highlight>
              </a:rPr>
              <a:t>none</a:t>
            </a:r>
            <a:r>
              <a:rPr lang="en-GB" sz="500" dirty="0">
                <a:solidFill>
                  <a:srgbClr val="000096"/>
                </a:solidFill>
                <a:highlight>
                  <a:srgbClr val="FFFFFF"/>
                </a:highlight>
              </a:rPr>
              <a:t>&lt;/S100FC:fieldOfApplication&gt;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&lt;S100FC:versionNumber&gt;</a:t>
            </a:r>
            <a:r>
              <a:rPr lang="en-GB" sz="500" dirty="0">
                <a:solidFill>
                  <a:srgbClr val="000000"/>
                </a:solidFill>
                <a:highlight>
                  <a:srgbClr val="FFFFFF"/>
                </a:highlight>
              </a:rPr>
              <a:t>0.0</a:t>
            </a:r>
            <a:r>
              <a:rPr lang="en-GB" sz="500" dirty="0">
                <a:solidFill>
                  <a:srgbClr val="000096"/>
                </a:solidFill>
                <a:highlight>
                  <a:srgbClr val="FFFFFF"/>
                </a:highlight>
              </a:rPr>
              <a:t>&lt;/S100FC:versionNumber&gt;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&lt;S100FC:versionDate&gt;</a:t>
            </a:r>
            <a:r>
              <a:rPr lang="en-GB" sz="500" dirty="0">
                <a:solidFill>
                  <a:srgbClr val="000000"/>
                </a:solidFill>
                <a:highlight>
                  <a:srgbClr val="FFFFFF"/>
                </a:highlight>
              </a:rPr>
              <a:t>2021-10-29+01:00</a:t>
            </a:r>
            <a:r>
              <a:rPr lang="en-GB" sz="500" dirty="0">
                <a:solidFill>
                  <a:srgbClr val="000096"/>
                </a:solidFill>
                <a:highlight>
                  <a:srgbClr val="FFFFFF"/>
                </a:highlight>
              </a:rPr>
              <a:t>&lt;/S100FC:versionDate&gt;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&lt;S100CI:role&gt;</a:t>
            </a:r>
            <a:r>
              <a:rPr lang="en-GB" sz="500" dirty="0">
                <a:solidFill>
                  <a:srgbClr val="000000"/>
                </a:solidFill>
                <a:highlight>
                  <a:srgbClr val="FFFFFF"/>
                </a:highlight>
              </a:rPr>
              <a:t>author</a:t>
            </a:r>
            <a:r>
              <a:rPr lang="en-GB" sz="500" dirty="0">
                <a:solidFill>
                  <a:srgbClr val="000096"/>
                </a:solidFill>
                <a:highlight>
                  <a:srgbClr val="FFFFFF"/>
                </a:highlight>
              </a:rPr>
              <a:t>&lt;/S100CI:role&gt;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&lt;S100CI:name&gt;</a:t>
            </a:r>
            <a:r>
              <a:rPr lang="en-GB" sz="500" dirty="0">
                <a:solidFill>
                  <a:srgbClr val="000000"/>
                </a:solidFill>
                <a:highlight>
                  <a:srgbClr val="FFFFFF"/>
                </a:highlight>
              </a:rPr>
              <a:t>None</a:t>
            </a:r>
            <a:r>
              <a:rPr lang="en-GB" sz="500" dirty="0">
                <a:solidFill>
                  <a:srgbClr val="000096"/>
                </a:solidFill>
                <a:highlight>
                  <a:srgbClr val="FFFFFF"/>
                </a:highlight>
              </a:rPr>
              <a:t>&lt;/S100CI:name&gt;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&lt;S100CI:city&gt;</a:t>
            </a:r>
            <a:r>
              <a:rPr lang="en-GB" sz="500" dirty="0">
                <a:solidFill>
                  <a:srgbClr val="000000"/>
                </a:solidFill>
                <a:highlight>
                  <a:srgbClr val="FFFFFF"/>
                </a:highlight>
              </a:rPr>
              <a:t>Frome</a:t>
            </a:r>
            <a:r>
              <a:rPr lang="en-GB" sz="500" dirty="0">
                <a:solidFill>
                  <a:srgbClr val="000096"/>
                </a:solidFill>
                <a:highlight>
                  <a:srgbClr val="FFFFFF"/>
                </a:highlight>
              </a:rPr>
              <a:t>&lt;/S100CI:city&gt;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&lt;S100CI:administrativeArea&gt;</a:t>
            </a:r>
            <a:r>
              <a:rPr lang="en-GB" sz="500" dirty="0">
                <a:solidFill>
                  <a:srgbClr val="000000"/>
                </a:solidFill>
                <a:highlight>
                  <a:srgbClr val="FFFFFF"/>
                </a:highlight>
              </a:rPr>
              <a:t>Somerset</a:t>
            </a:r>
            <a:r>
              <a:rPr lang="en-GB" sz="500" dirty="0">
                <a:solidFill>
                  <a:srgbClr val="000096"/>
                </a:solidFill>
                <a:highlight>
                  <a:srgbClr val="FFFFFF"/>
                </a:highlight>
              </a:rPr>
              <a:t>&lt;/S100CI:administrativeArea&gt;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&lt;S100CI:country&gt;</a:t>
            </a:r>
            <a:r>
              <a:rPr lang="en-GB" sz="500" dirty="0">
                <a:solidFill>
                  <a:srgbClr val="000000"/>
                </a:solidFill>
                <a:highlight>
                  <a:srgbClr val="FFFFFF"/>
                </a:highlight>
              </a:rPr>
              <a:t>UK</a:t>
            </a:r>
            <a:r>
              <a:rPr lang="en-GB" sz="500" dirty="0">
                <a:solidFill>
                  <a:srgbClr val="000096"/>
                </a:solidFill>
                <a:highlight>
                  <a:srgbClr val="FFFFFF"/>
                </a:highlight>
              </a:rPr>
              <a:t>&lt;/S100CI:country&gt;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&lt;S100CI:electronicMailAddress&gt;</a:t>
            </a:r>
            <a:r>
              <a:rPr lang="en-GB" sz="500" dirty="0">
                <a:solidFill>
                  <a:srgbClr val="000000"/>
                </a:solidFill>
                <a:highlight>
                  <a:srgbClr val="FFFFFF"/>
                </a:highlight>
              </a:rPr>
              <a:t>jp@jpsworldoffun.com</a:t>
            </a:r>
            <a:r>
              <a:rPr lang="en-GB" sz="500" dirty="0">
                <a:solidFill>
                  <a:srgbClr val="000096"/>
                </a:solidFill>
                <a:highlight>
                  <a:srgbClr val="FFFFFF"/>
                </a:highlight>
              </a:rPr>
              <a:t>&lt;/S100CI:electronicMailAddress&gt;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&lt;/S100CI:address&gt;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&lt;S100CI:onlineResource&gt;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&lt;S100CI:linkage&gt;</a:t>
            </a:r>
            <a:r>
              <a:rPr lang="en-GB" sz="500" dirty="0">
                <a:solidFill>
                  <a:srgbClr val="000000"/>
                </a:solidFill>
                <a:highlight>
                  <a:srgbClr val="FFFFFF"/>
                </a:highlight>
              </a:rPr>
              <a:t>www.iictechnologies.com</a:t>
            </a:r>
            <a:r>
              <a:rPr lang="en-GB" sz="500" dirty="0">
                <a:solidFill>
                  <a:srgbClr val="000096"/>
                </a:solidFill>
                <a:highlight>
                  <a:srgbClr val="FFFFFF"/>
                </a:highlight>
              </a:rPr>
              <a:t>&lt;/S100CI:linkage&gt;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&lt;/S100CI:onlineResource&gt;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&lt;/S100CI:contactInfo&gt;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&lt;/S100CI:CI_Organisation&gt;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&lt;/S100CI:party&gt;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&lt;/S100FC:producer&gt;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&lt;S100FC:classification&gt;</a:t>
            </a:r>
            <a:r>
              <a:rPr lang="en-GB" sz="500" dirty="0">
                <a:solidFill>
                  <a:srgbClr val="000000"/>
                </a:solidFill>
                <a:highlight>
                  <a:srgbClr val="FFFFFF"/>
                </a:highlight>
              </a:rPr>
              <a:t>unclassified</a:t>
            </a:r>
            <a:r>
              <a:rPr lang="en-GB" sz="500" dirty="0">
                <a:solidFill>
                  <a:srgbClr val="000096"/>
                </a:solidFill>
                <a:highlight>
                  <a:srgbClr val="FFFFFF"/>
                </a:highlight>
              </a:rPr>
              <a:t>&lt;/S100FC:classification&gt;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recordUpdated</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recordUpdated</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err="1">
                <a:solidFill>
                  <a:srgbClr val="000000"/>
                </a:solidFill>
                <a:highlight>
                  <a:srgbClr val="FFFFFF"/>
                </a:highlight>
              </a:rPr>
              <a:t>recordUpdated</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&lt;S100FC:alias&gt;&lt;/S100FC:alias&gt;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&lt;S100FC:valueType&gt;</a:t>
            </a:r>
            <a:r>
              <a:rPr lang="en-GB" sz="500" dirty="0" err="1">
                <a:solidFill>
                  <a:srgbClr val="000000"/>
                </a:solidFill>
                <a:highlight>
                  <a:srgbClr val="FFFFFF"/>
                </a:highlight>
              </a:rPr>
              <a:t>dateTime</a:t>
            </a:r>
            <a:r>
              <a:rPr lang="en-GB" sz="500" dirty="0">
                <a:solidFill>
                  <a:srgbClr val="000096"/>
                </a:solidFill>
                <a:highlight>
                  <a:srgbClr val="FFFFFF"/>
                </a:highlight>
              </a:rPr>
              <a:t>&lt;/S100FC:valueType&gt;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&lt;S100FC:S100_FC_SimpleAttribute&gt;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&lt;S100FC:name&gt;</a:t>
            </a:r>
            <a:r>
              <a:rPr lang="en-GB" sz="500" dirty="0" err="1">
                <a:solidFill>
                  <a:srgbClr val="000000"/>
                </a:solidFill>
                <a:highlight>
                  <a:srgbClr val="FFFFFF"/>
                </a:highlight>
              </a:rPr>
              <a:t>griddingMethod</a:t>
            </a:r>
            <a:r>
              <a:rPr lang="en-GB" sz="500" dirty="0">
                <a:solidFill>
                  <a:srgbClr val="000096"/>
                </a:solidFill>
                <a:highlight>
                  <a:srgbClr val="FFFFFF"/>
                </a:highlight>
              </a:rPr>
              <a:t>&lt;/S100FC:name&gt;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griddingMethod</a:t>
            </a:r>
            <a:r>
              <a:rPr lang="en-GB" sz="500" dirty="0">
                <a:solidFill>
                  <a:srgbClr val="000000"/>
                </a:solidFill>
                <a:highlight>
                  <a:srgbClr val="FFFFFF"/>
                </a:highlight>
              </a:rPr>
              <a:t>, used for S-102 grid data</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err="1">
                <a:solidFill>
                  <a:srgbClr val="000000"/>
                </a:solidFill>
                <a:highlight>
                  <a:srgbClr val="FFFFFF"/>
                </a:highlight>
              </a:rPr>
              <a:t>griddingMethod</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&lt;S100FC:alias&gt;&lt;/S100FC:alias&gt;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&lt;S100FC:valueType&gt;</a:t>
            </a:r>
            <a:r>
              <a:rPr lang="en-GB" sz="500" dirty="0">
                <a:solidFill>
                  <a:srgbClr val="000000"/>
                </a:solidFill>
                <a:highlight>
                  <a:srgbClr val="FFFFFF"/>
                </a:highlight>
              </a:rPr>
              <a:t>enumeration</a:t>
            </a:r>
            <a:r>
              <a:rPr lang="en-GB" sz="500" dirty="0">
                <a:solidFill>
                  <a:srgbClr val="000096"/>
                </a:solidFill>
                <a:highlight>
                  <a:srgbClr val="FFFFFF"/>
                </a:highlight>
              </a:rPr>
              <a:t>&lt;/S100FC:valueType&gt;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&lt;S100FC:listedValues&gt;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&lt;S100FC:label&gt;</a:t>
            </a:r>
            <a:r>
              <a:rPr lang="en-GB" sz="500" dirty="0" err="1">
                <a:solidFill>
                  <a:srgbClr val="000000"/>
                </a:solidFill>
                <a:highlight>
                  <a:srgbClr val="FFFFFF"/>
                </a:highlight>
              </a:rPr>
              <a:t>historicalObservation</a:t>
            </a:r>
            <a:r>
              <a:rPr lang="en-GB" sz="500" dirty="0">
                <a:solidFill>
                  <a:srgbClr val="000096"/>
                </a:solidFill>
                <a:highlight>
                  <a:srgbClr val="FFFFFF"/>
                </a:highlight>
              </a:rPr>
              <a:t>&lt;/S100FC:label&gt;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historicalObservation</a:t>
            </a:r>
            <a:r>
              <a:rPr lang="en-GB" sz="500" dirty="0">
                <a:solidFill>
                  <a:srgbClr val="000000"/>
                </a:solidFill>
                <a:highlight>
                  <a:srgbClr val="FFFFFF"/>
                </a:highlight>
              </a:rPr>
              <a:t> - from S-102 Product </a:t>
            </a:r>
            <a:r>
              <a:rPr lang="en-GB" sz="500" dirty="0" err="1">
                <a:solidFill>
                  <a:srgbClr val="000000"/>
                </a:solidFill>
                <a:highlight>
                  <a:srgbClr val="FFFFFF"/>
                </a:highlight>
              </a:rPr>
              <a:t>Specifcation</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a:solidFill>
                  <a:srgbClr val="000000"/>
                </a:solidFill>
                <a:highlight>
                  <a:srgbClr val="FFFFFF"/>
                </a:highlight>
              </a:rPr>
              <a:t>1</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&lt;S100FC:label&gt;</a:t>
            </a:r>
            <a:r>
              <a:rPr lang="en-GB" sz="500" dirty="0" err="1">
                <a:solidFill>
                  <a:srgbClr val="000000"/>
                </a:solidFill>
                <a:highlight>
                  <a:srgbClr val="FFFFFF"/>
                </a:highlight>
              </a:rPr>
              <a:t>realtimeObservation</a:t>
            </a:r>
            <a:r>
              <a:rPr lang="en-GB" sz="500" dirty="0">
                <a:solidFill>
                  <a:srgbClr val="000096"/>
                </a:solidFill>
                <a:highlight>
                  <a:srgbClr val="FFFFFF"/>
                </a:highlight>
              </a:rPr>
              <a:t>&lt;/S100FC:label&gt;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&lt;S100FC:definition&gt;</a:t>
            </a:r>
            <a:r>
              <a:rPr lang="en-GB" sz="500" dirty="0" err="1">
                <a:solidFill>
                  <a:srgbClr val="000000"/>
                </a:solidFill>
                <a:highlight>
                  <a:srgbClr val="FFFFFF"/>
                </a:highlight>
              </a:rPr>
              <a:t>realtimeObservation</a:t>
            </a:r>
            <a:r>
              <a:rPr lang="en-GB" sz="500" dirty="0">
                <a:solidFill>
                  <a:srgbClr val="000096"/>
                </a:solidFill>
                <a:highlight>
                  <a:srgbClr val="FFFFFF"/>
                </a:highlight>
              </a:rPr>
              <a:t>&lt;/S100FC:definition&gt;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&lt;S100FC:code&gt;</a:t>
            </a:r>
            <a:r>
              <a:rPr lang="en-GB" sz="500" dirty="0">
                <a:solidFill>
                  <a:srgbClr val="000000"/>
                </a:solidFill>
                <a:highlight>
                  <a:srgbClr val="FFFFFF"/>
                </a:highlight>
              </a:rPr>
              <a:t>2</a:t>
            </a:r>
            <a:r>
              <a:rPr lang="en-GB" sz="500" dirty="0">
                <a:solidFill>
                  <a:srgbClr val="000096"/>
                </a:solidFill>
                <a:highlight>
                  <a:srgbClr val="FFFFFF"/>
                </a:highlight>
              </a:rPr>
              <a:t>&lt;/S100FC:code&gt;</a:t>
            </a:r>
            <a:br>
              <a:rPr lang="en-GB" sz="500" dirty="0">
                <a:solidFill>
                  <a:srgbClr val="000000"/>
                </a:solidFill>
                <a:highlight>
                  <a:srgbClr val="FFFFFF"/>
                </a:highlight>
              </a:rPr>
            </a:br>
            <a:r>
              <a:rPr lang="en-GB" sz="500" dirty="0">
                <a:solidFill>
                  <a:srgbClr val="000000"/>
                </a:solidFill>
                <a:highlight>
                  <a:srgbClr val="FFFFFF"/>
                </a:highlight>
              </a:rPr>
              <a:t>                </a:t>
            </a:r>
            <a:r>
              <a:rPr lang="en-GB" sz="500" dirty="0">
                <a:solidFill>
                  <a:srgbClr val="000096"/>
                </a:solidFill>
                <a:highlight>
                  <a:srgbClr val="FFFFFF"/>
                </a:highlight>
              </a:rPr>
              <a:t>&lt;/S100FC:listedValue&gt;</a:t>
            </a:r>
            <a:endParaRPr lang="en-GB" sz="500" dirty="0"/>
          </a:p>
        </p:txBody>
      </p:sp>
      <p:pic>
        <p:nvPicPr>
          <p:cNvPr id="10" name="Picture 9">
            <a:extLst>
              <a:ext uri="{FF2B5EF4-FFF2-40B4-BE49-F238E27FC236}">
                <a16:creationId xmlns:a16="http://schemas.microsoft.com/office/drawing/2014/main" id="{8072E4B0-674A-4A04-8C43-6845262655C8}"/>
              </a:ext>
            </a:extLst>
          </p:cNvPr>
          <p:cNvPicPr>
            <a:picLocks noChangeAspect="1"/>
          </p:cNvPicPr>
          <p:nvPr/>
        </p:nvPicPr>
        <p:blipFill rotWithShape="1">
          <a:blip r:embed="rId4"/>
          <a:srcRect b="7189"/>
          <a:stretch/>
        </p:blipFill>
        <p:spPr>
          <a:xfrm>
            <a:off x="264638" y="690696"/>
            <a:ext cx="2930397" cy="1767259"/>
          </a:xfrm>
          <a:prstGeom prst="rect">
            <a:avLst/>
          </a:prstGeom>
          <a:ln>
            <a:solidFill>
              <a:schemeClr val="tx1"/>
            </a:solidFill>
          </a:ln>
        </p:spPr>
      </p:pic>
      <p:sp>
        <p:nvSpPr>
          <p:cNvPr id="11" name="Rectangle 1">
            <a:extLst>
              <a:ext uri="{FF2B5EF4-FFF2-40B4-BE49-F238E27FC236}">
                <a16:creationId xmlns:a16="http://schemas.microsoft.com/office/drawing/2014/main" id="{2542A6B2-FDE9-4002-B1F0-5F0385CB0C65}"/>
              </a:ext>
            </a:extLst>
          </p:cNvPr>
          <p:cNvSpPr>
            <a:spLocks noChangeArrowheads="1"/>
          </p:cNvSpPr>
          <p:nvPr/>
        </p:nvSpPr>
        <p:spPr bwMode="auto">
          <a:xfrm>
            <a:off x="1000408" y="2150295"/>
            <a:ext cx="3530146" cy="4093428"/>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geoj.append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geometry</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type</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Polygon</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coordinates</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).append(slat).append(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).append(slat).append(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wlon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).append(</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nlat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append(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geomap.put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(nm ,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geoj.toString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st_geomfromtext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st_setsrid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geo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",4326)"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String stmt2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values("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nm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base_isdt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edtn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upd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updn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sz</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geoj.toString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u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int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 = </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.getNextFeatureID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ArrayList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&lt;treenod2&gt;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ArrayList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&lt;treenod2&gt;(){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typeOfProductFormat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"ISO/IEC 8211"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chartNumber</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compilationScale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"45000"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4</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producerCode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.substring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"not applicable"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editionDate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"2019-04-05"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7</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editionNumber</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edtn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issueDate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mbase_isdt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productType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//add(new treenod2(10, 0, 0, t, "</a:t>
            </a:r>
            <a:r>
              <a:rPr kumimoji="0" lang="en-US" altLang="en-US" sz="500" b="0" i="1" u="none" strike="noStrike" cap="none" normalizeH="0" baseline="0" dirty="0" err="1">
                <a:ln>
                  <a:noFill/>
                </a:ln>
                <a:solidFill>
                  <a:srgbClr val="808080"/>
                </a:solidFill>
                <a:effectLst/>
                <a:latin typeface="Courier New" panose="02070309020205020404" pitchFamily="49" charset="0"/>
                <a:cs typeface="Courier New" panose="02070309020205020404" pitchFamily="49" charset="0"/>
              </a:rPr>
              <a:t>specificUsage</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"approach", "</a:t>
            </a:r>
            <a:r>
              <a:rPr kumimoji="0" lang="en-US" altLang="en-US" sz="500" b="0" i="1" u="none" strike="noStrike" cap="none" normalizeH="0" baseline="0" dirty="0" err="1">
                <a:ln>
                  <a:noFill/>
                </a:ln>
                <a:solidFill>
                  <a:srgbClr val="808080"/>
                </a:solidFill>
                <a:effectLst/>
                <a:latin typeface="Courier New" panose="02070309020205020404" pitchFamily="49" charset="0"/>
                <a:cs typeface="Courier New" panose="02070309020205020404" pitchFamily="49" charset="0"/>
              </a:rPr>
              <a:t>sA</a:t>
            </a: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a:t>
            </a: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"recordCreated"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"2021-10-30"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 Chart"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4</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"title"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"Auto-generated 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"contactPoint"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"NOAA, US"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7</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"externalId"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"ENC_"</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"oceans"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"navigation"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"_metadata-anytext"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"7e46_"</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nds.add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"recordUpdated"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,upd,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nds.add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"updateNumber"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,updn,</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this</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.addFeature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nds,nm,ftyp.</a:t>
            </a:r>
            <a:r>
              <a:rPr kumimoji="0" lang="en-US" altLang="en-US" sz="500" b="1" i="1"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FEATURE_TYPE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Prim.</a:t>
            </a:r>
            <a:r>
              <a:rPr kumimoji="0" lang="en-US" altLang="en-US" sz="500" b="1" i="1"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SURFACE</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"GID_"</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12">
            <a:extLst>
              <a:ext uri="{FF2B5EF4-FFF2-40B4-BE49-F238E27FC236}">
                <a16:creationId xmlns:a16="http://schemas.microsoft.com/office/drawing/2014/main" id="{4CB2685B-D27F-44E4-9759-09762520D3AD}"/>
              </a:ext>
            </a:extLst>
          </p:cNvPr>
          <p:cNvSpPr/>
          <p:nvPr/>
        </p:nvSpPr>
        <p:spPr>
          <a:xfrm>
            <a:off x="10372162" y="4412857"/>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Metadata</a:t>
            </a:r>
          </a:p>
          <a:p>
            <a:pPr algn="ctr"/>
            <a:r>
              <a:rPr lang="en-GB" sz="1400" dirty="0"/>
              <a:t>Model</a:t>
            </a:r>
          </a:p>
        </p:txBody>
      </p:sp>
      <p:sp>
        <p:nvSpPr>
          <p:cNvPr id="14" name="Rectangle 13">
            <a:extLst>
              <a:ext uri="{FF2B5EF4-FFF2-40B4-BE49-F238E27FC236}">
                <a16:creationId xmlns:a16="http://schemas.microsoft.com/office/drawing/2014/main" id="{3FAA8E44-AC3E-40FD-B916-A73D0FE6F579}"/>
              </a:ext>
            </a:extLst>
          </p:cNvPr>
          <p:cNvSpPr/>
          <p:nvPr/>
        </p:nvSpPr>
        <p:spPr>
          <a:xfrm>
            <a:off x="6914503" y="4259108"/>
            <a:ext cx="1045895" cy="655454"/>
          </a:xfrm>
          <a:prstGeom prst="rect">
            <a:avLst/>
          </a:prstGeom>
          <a:solidFill>
            <a:schemeClr val="bg1"/>
          </a:solidFill>
          <a:ln w="19050"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Feature Catalogue</a:t>
            </a:r>
          </a:p>
        </p:txBody>
      </p:sp>
      <p:sp>
        <p:nvSpPr>
          <p:cNvPr id="15" name="Rectangle 14">
            <a:extLst>
              <a:ext uri="{FF2B5EF4-FFF2-40B4-BE49-F238E27FC236}">
                <a16:creationId xmlns:a16="http://schemas.microsoft.com/office/drawing/2014/main" id="{2F741902-3610-4463-AE10-1A36FF4F9B43}"/>
              </a:ext>
            </a:extLst>
          </p:cNvPr>
          <p:cNvSpPr/>
          <p:nvPr/>
        </p:nvSpPr>
        <p:spPr>
          <a:xfrm>
            <a:off x="2912329" y="2919225"/>
            <a:ext cx="910354" cy="655454"/>
          </a:xfrm>
          <a:prstGeom prst="rect">
            <a:avLst/>
          </a:prstGeom>
          <a:solidFill>
            <a:schemeClr val="bg1"/>
          </a:solidFill>
          <a:ln w="19050"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Metadata</a:t>
            </a:r>
          </a:p>
          <a:p>
            <a:pPr algn="ctr"/>
            <a:r>
              <a:rPr lang="en-GB" sz="1200" dirty="0"/>
              <a:t>data</a:t>
            </a:r>
          </a:p>
        </p:txBody>
      </p:sp>
      <p:cxnSp>
        <p:nvCxnSpPr>
          <p:cNvPr id="16" name="Straight Arrow Connector 15">
            <a:extLst>
              <a:ext uri="{FF2B5EF4-FFF2-40B4-BE49-F238E27FC236}">
                <a16:creationId xmlns:a16="http://schemas.microsoft.com/office/drawing/2014/main" id="{BB3B072A-091D-446A-8A69-67A63F3AB97E}"/>
              </a:ext>
            </a:extLst>
          </p:cNvPr>
          <p:cNvCxnSpPr>
            <a:cxnSpLocks/>
            <a:stCxn id="14" idx="3"/>
            <a:endCxn id="13" idx="1"/>
          </p:cNvCxnSpPr>
          <p:nvPr/>
        </p:nvCxnSpPr>
        <p:spPr>
          <a:xfrm>
            <a:off x="7960398" y="4586835"/>
            <a:ext cx="2411764" cy="153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2D75D12-1E5E-46D5-93EF-8526DDFBE7E8}"/>
              </a:ext>
            </a:extLst>
          </p:cNvPr>
          <p:cNvCxnSpPr>
            <a:cxnSpLocks/>
            <a:stCxn id="15" idx="3"/>
            <a:endCxn id="14" idx="1"/>
          </p:cNvCxnSpPr>
          <p:nvPr/>
        </p:nvCxnSpPr>
        <p:spPr>
          <a:xfrm>
            <a:off x="3822683" y="3246952"/>
            <a:ext cx="3091820" cy="1339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F5BB185A-8CF2-4DE0-B397-01EAF1A51047}"/>
              </a:ext>
            </a:extLst>
          </p:cNvPr>
          <p:cNvSpPr/>
          <p:nvPr/>
        </p:nvSpPr>
        <p:spPr>
          <a:xfrm>
            <a:off x="3498150" y="74875"/>
            <a:ext cx="3370997" cy="837063"/>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a:p>
        </p:txBody>
      </p:sp>
      <p:cxnSp>
        <p:nvCxnSpPr>
          <p:cNvPr id="19" name="Straight Arrow Connector 18">
            <a:extLst>
              <a:ext uri="{FF2B5EF4-FFF2-40B4-BE49-F238E27FC236}">
                <a16:creationId xmlns:a16="http://schemas.microsoft.com/office/drawing/2014/main" id="{25A491B3-239F-4C27-94B9-32FE800D29DC}"/>
              </a:ext>
            </a:extLst>
          </p:cNvPr>
          <p:cNvCxnSpPr/>
          <p:nvPr/>
        </p:nvCxnSpPr>
        <p:spPr>
          <a:xfrm>
            <a:off x="3783597" y="473741"/>
            <a:ext cx="9056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95DE34C-8D75-4F49-B431-D1DD979440A6}"/>
              </a:ext>
            </a:extLst>
          </p:cNvPr>
          <p:cNvSpPr txBox="1"/>
          <p:nvPr/>
        </p:nvSpPr>
        <p:spPr>
          <a:xfrm>
            <a:off x="4876574" y="289075"/>
            <a:ext cx="1712328" cy="369332"/>
          </a:xfrm>
          <a:prstGeom prst="rect">
            <a:avLst/>
          </a:prstGeom>
          <a:noFill/>
        </p:spPr>
        <p:txBody>
          <a:bodyPr wrap="none" rtlCol="0">
            <a:spAutoFit/>
          </a:bodyPr>
          <a:lstStyle/>
          <a:p>
            <a:r>
              <a:rPr lang="en-GB" dirty="0"/>
              <a:t>= derived from</a:t>
            </a:r>
          </a:p>
        </p:txBody>
      </p:sp>
    </p:spTree>
    <p:extLst>
      <p:ext uri="{BB962C8B-B14F-4D97-AF65-F5344CB8AC3E}">
        <p14:creationId xmlns:p14="http://schemas.microsoft.com/office/powerpoint/2010/main" val="2286726428"/>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95BA56-60FC-4015-BCD3-175126531C00}"/>
              </a:ext>
            </a:extLst>
          </p:cNvPr>
          <p:cNvPicPr>
            <a:picLocks noChangeAspect="1"/>
          </p:cNvPicPr>
          <p:nvPr/>
        </p:nvPicPr>
        <p:blipFill>
          <a:blip r:embed="rId2"/>
          <a:stretch>
            <a:fillRect/>
          </a:stretch>
        </p:blipFill>
        <p:spPr>
          <a:xfrm>
            <a:off x="2562205" y="210393"/>
            <a:ext cx="9397391" cy="6437213"/>
          </a:xfrm>
          <a:prstGeom prst="rect">
            <a:avLst/>
          </a:prstGeom>
        </p:spPr>
      </p:pic>
      <p:sp>
        <p:nvSpPr>
          <p:cNvPr id="5" name="TextBox 4">
            <a:extLst>
              <a:ext uri="{FF2B5EF4-FFF2-40B4-BE49-F238E27FC236}">
                <a16:creationId xmlns:a16="http://schemas.microsoft.com/office/drawing/2014/main" id="{78F09C6C-162D-4957-B1D6-3F8D611B5B12}"/>
              </a:ext>
            </a:extLst>
          </p:cNvPr>
          <p:cNvSpPr txBox="1"/>
          <p:nvPr/>
        </p:nvSpPr>
        <p:spPr>
          <a:xfrm>
            <a:off x="3147560" y="1434002"/>
            <a:ext cx="1319592" cy="369332"/>
          </a:xfrm>
          <a:prstGeom prst="rect">
            <a:avLst/>
          </a:prstGeom>
          <a:solidFill>
            <a:schemeClr val="bg2"/>
          </a:solidFill>
        </p:spPr>
        <p:txBody>
          <a:bodyPr wrap="none" rtlCol="0">
            <a:spAutoFit/>
          </a:bodyPr>
          <a:lstStyle/>
          <a:p>
            <a:r>
              <a:rPr lang="en-GB" dirty="0"/>
              <a:t>IHO charts</a:t>
            </a:r>
          </a:p>
        </p:txBody>
      </p:sp>
      <p:sp>
        <p:nvSpPr>
          <p:cNvPr id="6" name="TextBox 5">
            <a:extLst>
              <a:ext uri="{FF2B5EF4-FFF2-40B4-BE49-F238E27FC236}">
                <a16:creationId xmlns:a16="http://schemas.microsoft.com/office/drawing/2014/main" id="{FDDC63BF-145B-44BC-801A-62ED001DC91F}"/>
              </a:ext>
            </a:extLst>
          </p:cNvPr>
          <p:cNvSpPr txBox="1"/>
          <p:nvPr/>
        </p:nvSpPr>
        <p:spPr>
          <a:xfrm rot="5400000">
            <a:off x="9849211" y="1904596"/>
            <a:ext cx="2315057" cy="369332"/>
          </a:xfrm>
          <a:prstGeom prst="rect">
            <a:avLst/>
          </a:prstGeom>
          <a:solidFill>
            <a:schemeClr val="bg2"/>
          </a:solidFill>
        </p:spPr>
        <p:txBody>
          <a:bodyPr wrap="none" rtlCol="0">
            <a:spAutoFit/>
          </a:bodyPr>
          <a:lstStyle/>
          <a:p>
            <a:r>
              <a:rPr lang="en-GB" dirty="0"/>
              <a:t>IHO S-100 Metadata</a:t>
            </a:r>
          </a:p>
        </p:txBody>
      </p:sp>
      <p:sp>
        <p:nvSpPr>
          <p:cNvPr id="7" name="TextBox 6">
            <a:extLst>
              <a:ext uri="{FF2B5EF4-FFF2-40B4-BE49-F238E27FC236}">
                <a16:creationId xmlns:a16="http://schemas.microsoft.com/office/drawing/2014/main" id="{89DFBC75-9EE0-49EB-8EA2-C1E9A6627FB0}"/>
              </a:ext>
            </a:extLst>
          </p:cNvPr>
          <p:cNvSpPr txBox="1"/>
          <p:nvPr/>
        </p:nvSpPr>
        <p:spPr>
          <a:xfrm>
            <a:off x="5654354" y="1565941"/>
            <a:ext cx="1899879" cy="369332"/>
          </a:xfrm>
          <a:prstGeom prst="rect">
            <a:avLst/>
          </a:prstGeom>
          <a:solidFill>
            <a:schemeClr val="bg2"/>
          </a:solidFill>
        </p:spPr>
        <p:txBody>
          <a:bodyPr wrap="none" rtlCol="0">
            <a:spAutoFit/>
          </a:bodyPr>
          <a:lstStyle/>
          <a:p>
            <a:r>
              <a:rPr lang="en-GB" dirty="0"/>
              <a:t>OGC API Record</a:t>
            </a:r>
          </a:p>
        </p:txBody>
      </p:sp>
      <p:sp>
        <p:nvSpPr>
          <p:cNvPr id="8" name="TextBox 7">
            <a:extLst>
              <a:ext uri="{FF2B5EF4-FFF2-40B4-BE49-F238E27FC236}">
                <a16:creationId xmlns:a16="http://schemas.microsoft.com/office/drawing/2014/main" id="{7C9CC82F-EA7D-4166-964D-3542EF588B75}"/>
              </a:ext>
            </a:extLst>
          </p:cNvPr>
          <p:cNvSpPr txBox="1"/>
          <p:nvPr/>
        </p:nvSpPr>
        <p:spPr>
          <a:xfrm>
            <a:off x="3957469" y="4548018"/>
            <a:ext cx="6001964" cy="369332"/>
          </a:xfrm>
          <a:prstGeom prst="rect">
            <a:avLst/>
          </a:prstGeom>
          <a:solidFill>
            <a:schemeClr val="bg2"/>
          </a:solidFill>
        </p:spPr>
        <p:txBody>
          <a:bodyPr wrap="none" rtlCol="0">
            <a:spAutoFit/>
          </a:bodyPr>
          <a:lstStyle/>
          <a:p>
            <a:r>
              <a:rPr lang="en-GB" dirty="0"/>
              <a:t>Bespoke Extensions per product, Chart, Surface Currents</a:t>
            </a:r>
          </a:p>
        </p:txBody>
      </p:sp>
      <p:sp>
        <p:nvSpPr>
          <p:cNvPr id="9" name="TextBox 8">
            <a:extLst>
              <a:ext uri="{FF2B5EF4-FFF2-40B4-BE49-F238E27FC236}">
                <a16:creationId xmlns:a16="http://schemas.microsoft.com/office/drawing/2014/main" id="{4FFDDE00-B2A3-4147-A1F2-2071A55607A7}"/>
              </a:ext>
            </a:extLst>
          </p:cNvPr>
          <p:cNvSpPr txBox="1"/>
          <p:nvPr/>
        </p:nvSpPr>
        <p:spPr>
          <a:xfrm rot="2652201">
            <a:off x="7877838" y="1642886"/>
            <a:ext cx="2297424" cy="584775"/>
          </a:xfrm>
          <a:prstGeom prst="rect">
            <a:avLst/>
          </a:prstGeom>
          <a:noFill/>
          <a:effectLst>
            <a:outerShdw blurRad="50800" dist="50800" dir="5400000" algn="ctr" rotWithShape="0">
              <a:srgbClr val="000000">
                <a:alpha val="39000"/>
              </a:srgbClr>
            </a:outerShdw>
          </a:effectLst>
        </p:spPr>
        <p:txBody>
          <a:bodyPr wrap="none" rtlCol="0">
            <a:spAutoFit/>
          </a:bodyPr>
          <a:lstStyle/>
          <a:p>
            <a:r>
              <a:rPr lang="en-GB" sz="3200" i="1" dirty="0">
                <a:solidFill>
                  <a:schemeClr val="tx1">
                    <a:alpha val="30000"/>
                  </a:schemeClr>
                </a:solidFill>
              </a:rPr>
              <a:t>mapping….</a:t>
            </a:r>
          </a:p>
        </p:txBody>
      </p:sp>
    </p:spTree>
    <p:extLst>
      <p:ext uri="{BB962C8B-B14F-4D97-AF65-F5344CB8AC3E}">
        <p14:creationId xmlns:p14="http://schemas.microsoft.com/office/powerpoint/2010/main" val="400753631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BDBAE29B-02D0-48FE-A818-A4B6517BA491}"/>
              </a:ext>
            </a:extLst>
          </p:cNvPr>
          <p:cNvPicPr>
            <a:picLocks noChangeAspect="1"/>
          </p:cNvPicPr>
          <p:nvPr/>
        </p:nvPicPr>
        <p:blipFill rotWithShape="1">
          <a:blip r:embed="rId2"/>
          <a:srcRect l="1158" t="18337" r="81982" b="15450"/>
          <a:stretch/>
        </p:blipFill>
        <p:spPr>
          <a:xfrm>
            <a:off x="6608498" y="1458251"/>
            <a:ext cx="2055646" cy="4431577"/>
          </a:xfrm>
          <a:prstGeom prst="rect">
            <a:avLst/>
          </a:prstGeom>
          <a:ln>
            <a:solidFill>
              <a:schemeClr val="tx1"/>
            </a:solidFill>
          </a:ln>
        </p:spPr>
      </p:pic>
      <p:sp>
        <p:nvSpPr>
          <p:cNvPr id="3" name="TextBox 2">
            <a:extLst>
              <a:ext uri="{FF2B5EF4-FFF2-40B4-BE49-F238E27FC236}">
                <a16:creationId xmlns:a16="http://schemas.microsoft.com/office/drawing/2014/main" id="{2C47A342-82A4-49C1-9DA2-9A1BC786E70E}"/>
              </a:ext>
            </a:extLst>
          </p:cNvPr>
          <p:cNvSpPr txBox="1"/>
          <p:nvPr/>
        </p:nvSpPr>
        <p:spPr>
          <a:xfrm>
            <a:off x="109957" y="372158"/>
            <a:ext cx="2379177" cy="461665"/>
          </a:xfrm>
          <a:prstGeom prst="rect">
            <a:avLst/>
          </a:prstGeom>
          <a:noFill/>
        </p:spPr>
        <p:txBody>
          <a:bodyPr wrap="none" rtlCol="0">
            <a:spAutoFit/>
          </a:bodyPr>
          <a:lstStyle/>
          <a:p>
            <a:r>
              <a:rPr lang="en-GB" sz="2400" dirty="0"/>
              <a:t>The “pipeline”…</a:t>
            </a:r>
          </a:p>
        </p:txBody>
      </p:sp>
      <p:sp>
        <p:nvSpPr>
          <p:cNvPr id="4" name="Rectangle 3">
            <a:extLst>
              <a:ext uri="{FF2B5EF4-FFF2-40B4-BE49-F238E27FC236}">
                <a16:creationId xmlns:a16="http://schemas.microsoft.com/office/drawing/2014/main" id="{D59B8B28-285E-4060-9304-C29E163F1BEA}"/>
              </a:ext>
            </a:extLst>
          </p:cNvPr>
          <p:cNvSpPr/>
          <p:nvPr/>
        </p:nvSpPr>
        <p:spPr>
          <a:xfrm>
            <a:off x="2507082" y="1318298"/>
            <a:ext cx="1087703"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400" dirty="0"/>
              <a:t>Extract Fields</a:t>
            </a:r>
          </a:p>
        </p:txBody>
      </p:sp>
      <p:sp>
        <p:nvSpPr>
          <p:cNvPr id="6" name="Rectangle 5">
            <a:extLst>
              <a:ext uri="{FF2B5EF4-FFF2-40B4-BE49-F238E27FC236}">
                <a16:creationId xmlns:a16="http://schemas.microsoft.com/office/drawing/2014/main" id="{92F5522A-C0DE-4044-95B2-A6B65278AA36}"/>
              </a:ext>
            </a:extLst>
          </p:cNvPr>
          <p:cNvSpPr/>
          <p:nvPr/>
        </p:nvSpPr>
        <p:spPr>
          <a:xfrm>
            <a:off x="109957" y="1242435"/>
            <a:ext cx="1252878" cy="807181"/>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ENC data </a:t>
            </a:r>
          </a:p>
          <a:p>
            <a:pPr algn="ctr"/>
            <a:r>
              <a:rPr lang="en-GB" sz="1200" dirty="0"/>
              <a:t>(s-57 for now)</a:t>
            </a:r>
          </a:p>
        </p:txBody>
      </p:sp>
      <p:cxnSp>
        <p:nvCxnSpPr>
          <p:cNvPr id="7" name="Straight Arrow Connector 6">
            <a:extLst>
              <a:ext uri="{FF2B5EF4-FFF2-40B4-BE49-F238E27FC236}">
                <a16:creationId xmlns:a16="http://schemas.microsoft.com/office/drawing/2014/main" id="{226C8850-49B9-4FDB-A44C-348E8F1F9A72}"/>
              </a:ext>
            </a:extLst>
          </p:cNvPr>
          <p:cNvCxnSpPr>
            <a:cxnSpLocks/>
            <a:stCxn id="6" idx="3"/>
            <a:endCxn id="4" idx="1"/>
          </p:cNvCxnSpPr>
          <p:nvPr/>
        </p:nvCxnSpPr>
        <p:spPr>
          <a:xfrm flipV="1">
            <a:off x="1362835" y="1646025"/>
            <a:ext cx="114424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3ED1820-AF9A-48CE-8E93-061B7784457E}"/>
              </a:ext>
            </a:extLst>
          </p:cNvPr>
          <p:cNvSpPr/>
          <p:nvPr/>
        </p:nvSpPr>
        <p:spPr>
          <a:xfrm>
            <a:off x="4780980" y="2655514"/>
            <a:ext cx="1366541" cy="882706"/>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OGC API Records </a:t>
            </a:r>
          </a:p>
          <a:p>
            <a:pPr algn="ctr"/>
            <a:r>
              <a:rPr lang="en-GB" sz="1200" dirty="0"/>
              <a:t>Feature Catalogue</a:t>
            </a:r>
          </a:p>
        </p:txBody>
      </p:sp>
      <p:sp>
        <p:nvSpPr>
          <p:cNvPr id="18" name="Rectangle 17">
            <a:extLst>
              <a:ext uri="{FF2B5EF4-FFF2-40B4-BE49-F238E27FC236}">
                <a16:creationId xmlns:a16="http://schemas.microsoft.com/office/drawing/2014/main" id="{24BEFEBB-B9B1-46F5-A085-6D00FB89FFAE}"/>
              </a:ext>
            </a:extLst>
          </p:cNvPr>
          <p:cNvSpPr/>
          <p:nvPr/>
        </p:nvSpPr>
        <p:spPr>
          <a:xfrm>
            <a:off x="4662172" y="1309800"/>
            <a:ext cx="1604158"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a:t>Make OGC Records “feature”</a:t>
            </a:r>
          </a:p>
          <a:p>
            <a:pPr algn="ctr"/>
            <a:r>
              <a:rPr lang="en-GB" sz="1200" dirty="0"/>
              <a:t>(map fields)</a:t>
            </a:r>
          </a:p>
        </p:txBody>
      </p:sp>
      <p:cxnSp>
        <p:nvCxnSpPr>
          <p:cNvPr id="20" name="Straight Arrow Connector 19">
            <a:extLst>
              <a:ext uri="{FF2B5EF4-FFF2-40B4-BE49-F238E27FC236}">
                <a16:creationId xmlns:a16="http://schemas.microsoft.com/office/drawing/2014/main" id="{A24E19EC-E476-4A2F-AC94-E25637A4512D}"/>
              </a:ext>
            </a:extLst>
          </p:cNvPr>
          <p:cNvCxnSpPr>
            <a:cxnSpLocks/>
            <a:stCxn id="4" idx="3"/>
            <a:endCxn id="18" idx="1"/>
          </p:cNvCxnSpPr>
          <p:nvPr/>
        </p:nvCxnSpPr>
        <p:spPr>
          <a:xfrm flipV="1">
            <a:off x="3594785" y="1637527"/>
            <a:ext cx="1067387" cy="8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AD822DA-6D46-4687-811B-E2E41D1A75D7}"/>
              </a:ext>
            </a:extLst>
          </p:cNvPr>
          <p:cNvCxnSpPr>
            <a:cxnSpLocks/>
            <a:stCxn id="17" idx="0"/>
            <a:endCxn id="18" idx="2"/>
          </p:cNvCxnSpPr>
          <p:nvPr/>
        </p:nvCxnSpPr>
        <p:spPr>
          <a:xfrm flipV="1">
            <a:off x="5464251" y="1965254"/>
            <a:ext cx="0" cy="690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437C2C09-6E63-4DBC-A1CD-B3E981059381}"/>
              </a:ext>
            </a:extLst>
          </p:cNvPr>
          <p:cNvSpPr/>
          <p:nvPr/>
        </p:nvSpPr>
        <p:spPr>
          <a:xfrm>
            <a:off x="8500721" y="1209491"/>
            <a:ext cx="1067388"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GeoJSON</a:t>
            </a:r>
            <a:r>
              <a:rPr lang="en-GB" sz="1200" dirty="0"/>
              <a:t> </a:t>
            </a:r>
          </a:p>
          <a:p>
            <a:pPr algn="ctr"/>
            <a:r>
              <a:rPr lang="en-GB" sz="1200" dirty="0"/>
              <a:t>output</a:t>
            </a:r>
          </a:p>
        </p:txBody>
      </p:sp>
      <p:sp>
        <p:nvSpPr>
          <p:cNvPr id="50" name="Cylinder 49">
            <a:extLst>
              <a:ext uri="{FF2B5EF4-FFF2-40B4-BE49-F238E27FC236}">
                <a16:creationId xmlns:a16="http://schemas.microsoft.com/office/drawing/2014/main" id="{BD78B5C7-6219-4698-AB12-B0F5138D4F20}"/>
              </a:ext>
            </a:extLst>
          </p:cNvPr>
          <p:cNvSpPr/>
          <p:nvPr/>
        </p:nvSpPr>
        <p:spPr>
          <a:xfrm>
            <a:off x="6941486" y="411014"/>
            <a:ext cx="744467" cy="845618"/>
          </a:xfrm>
          <a:prstGeom prst="can">
            <a:avLst/>
          </a:prstGeom>
          <a:solidFill>
            <a:schemeClr val="bg1"/>
          </a:solidFill>
          <a:ln w="9525" cap="flat" cmpd="sng" algn="ctr">
            <a:solidFill>
              <a:srgbClr val="C00000"/>
            </a:solidFill>
            <a:prstDash val="solid"/>
            <a:round/>
            <a:headEnd type="none" w="sm" len="med"/>
            <a:tailEnd type="non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dirty="0"/>
              <a:t>S100DB</a:t>
            </a:r>
          </a:p>
        </p:txBody>
      </p:sp>
      <p:sp>
        <p:nvSpPr>
          <p:cNvPr id="51" name="Rectangle 50">
            <a:extLst>
              <a:ext uri="{FF2B5EF4-FFF2-40B4-BE49-F238E27FC236}">
                <a16:creationId xmlns:a16="http://schemas.microsoft.com/office/drawing/2014/main" id="{B460CF79-D414-42C7-8B5C-92D0AF3B88FF}"/>
              </a:ext>
            </a:extLst>
          </p:cNvPr>
          <p:cNvSpPr/>
          <p:nvPr/>
        </p:nvSpPr>
        <p:spPr>
          <a:xfrm>
            <a:off x="9815276" y="1721889"/>
            <a:ext cx="1067388" cy="655454"/>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tinyDB</a:t>
            </a:r>
            <a:r>
              <a:rPr lang="en-GB" sz="1200" dirty="0"/>
              <a:t> Catalogue</a:t>
            </a:r>
          </a:p>
        </p:txBody>
      </p:sp>
      <p:cxnSp>
        <p:nvCxnSpPr>
          <p:cNvPr id="57" name="Straight Arrow Connector 56">
            <a:extLst>
              <a:ext uri="{FF2B5EF4-FFF2-40B4-BE49-F238E27FC236}">
                <a16:creationId xmlns:a16="http://schemas.microsoft.com/office/drawing/2014/main" id="{64DAFCF2-64F7-43AE-BD35-6637EE80F074}"/>
              </a:ext>
            </a:extLst>
          </p:cNvPr>
          <p:cNvCxnSpPr>
            <a:cxnSpLocks/>
            <a:stCxn id="18" idx="3"/>
            <a:endCxn id="50" idx="2"/>
          </p:cNvCxnSpPr>
          <p:nvPr/>
        </p:nvCxnSpPr>
        <p:spPr>
          <a:xfrm flipV="1">
            <a:off x="6266330" y="833823"/>
            <a:ext cx="675156" cy="803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0E0A550B-26A6-41B9-A19C-4CC9A947EF4E}"/>
              </a:ext>
            </a:extLst>
          </p:cNvPr>
          <p:cNvCxnSpPr>
            <a:cxnSpLocks/>
            <a:stCxn id="50" idx="4"/>
            <a:endCxn id="31" idx="1"/>
          </p:cNvCxnSpPr>
          <p:nvPr/>
        </p:nvCxnSpPr>
        <p:spPr>
          <a:xfrm>
            <a:off x="7685953" y="833823"/>
            <a:ext cx="814768" cy="70339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758511F-8AF1-4352-97CC-85CA1FC9E3AF}"/>
              </a:ext>
            </a:extLst>
          </p:cNvPr>
          <p:cNvSpPr/>
          <p:nvPr/>
        </p:nvSpPr>
        <p:spPr>
          <a:xfrm>
            <a:off x="9665700" y="2688935"/>
            <a:ext cx="1366540" cy="533878"/>
          </a:xfrm>
          <a:prstGeom prst="rect">
            <a:avLst/>
          </a:prstGeom>
          <a:solidFill>
            <a:schemeClr val="bg1"/>
          </a:solid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r>
              <a:rPr lang="en-GB" sz="1200" dirty="0" err="1"/>
              <a:t>pygeoAPI</a:t>
            </a:r>
            <a:endParaRPr lang="en-GB" sz="1200" dirty="0"/>
          </a:p>
          <a:p>
            <a:pPr algn="ctr"/>
            <a:r>
              <a:rPr lang="en-GB" sz="1200" dirty="0"/>
              <a:t>(Records)</a:t>
            </a:r>
          </a:p>
        </p:txBody>
      </p:sp>
      <p:cxnSp>
        <p:nvCxnSpPr>
          <p:cNvPr id="63" name="Straight Arrow Connector 62">
            <a:extLst>
              <a:ext uri="{FF2B5EF4-FFF2-40B4-BE49-F238E27FC236}">
                <a16:creationId xmlns:a16="http://schemas.microsoft.com/office/drawing/2014/main" id="{41D4A575-C3AC-4F64-8BDD-31E9E36220B6}"/>
              </a:ext>
            </a:extLst>
          </p:cNvPr>
          <p:cNvCxnSpPr>
            <a:cxnSpLocks/>
            <a:stCxn id="51" idx="2"/>
            <a:endCxn id="61" idx="0"/>
          </p:cNvCxnSpPr>
          <p:nvPr/>
        </p:nvCxnSpPr>
        <p:spPr>
          <a:xfrm>
            <a:off x="10348970" y="2377343"/>
            <a:ext cx="0" cy="311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Connector: Elbow 71">
            <a:extLst>
              <a:ext uri="{FF2B5EF4-FFF2-40B4-BE49-F238E27FC236}">
                <a16:creationId xmlns:a16="http://schemas.microsoft.com/office/drawing/2014/main" id="{9A21E30C-5263-4CF2-A1FF-ED4DED795293}"/>
              </a:ext>
            </a:extLst>
          </p:cNvPr>
          <p:cNvCxnSpPr>
            <a:stCxn id="31" idx="3"/>
            <a:endCxn id="51" idx="0"/>
          </p:cNvCxnSpPr>
          <p:nvPr/>
        </p:nvCxnSpPr>
        <p:spPr>
          <a:xfrm>
            <a:off x="9568109" y="1537218"/>
            <a:ext cx="780861" cy="18467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B8D2C3E7-0AE4-4DCC-A80E-8CDD1B85B982}"/>
              </a:ext>
            </a:extLst>
          </p:cNvPr>
          <p:cNvCxnSpPr>
            <a:cxnSpLocks/>
            <a:stCxn id="61" idx="2"/>
            <a:endCxn id="65" idx="0"/>
          </p:cNvCxnSpPr>
          <p:nvPr/>
        </p:nvCxnSpPr>
        <p:spPr>
          <a:xfrm rot="5400000">
            <a:off x="9258384" y="3267613"/>
            <a:ext cx="1135387" cy="1045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96" name="Picture 95">
            <a:extLst>
              <a:ext uri="{FF2B5EF4-FFF2-40B4-BE49-F238E27FC236}">
                <a16:creationId xmlns:a16="http://schemas.microsoft.com/office/drawing/2014/main" id="{C97B6C28-0E00-465D-AD60-DBF67FEBB20E}"/>
              </a:ext>
            </a:extLst>
          </p:cNvPr>
          <p:cNvPicPr>
            <a:picLocks noChangeAspect="1"/>
          </p:cNvPicPr>
          <p:nvPr/>
        </p:nvPicPr>
        <p:blipFill>
          <a:blip r:embed="rId3"/>
          <a:stretch>
            <a:fillRect/>
          </a:stretch>
        </p:blipFill>
        <p:spPr>
          <a:xfrm>
            <a:off x="4920472" y="4096621"/>
            <a:ext cx="3504013" cy="2000906"/>
          </a:xfrm>
          <a:prstGeom prst="rect">
            <a:avLst/>
          </a:prstGeom>
          <a:ln>
            <a:solidFill>
              <a:schemeClr val="tx1"/>
            </a:solidFill>
          </a:ln>
        </p:spPr>
      </p:pic>
      <p:sp>
        <p:nvSpPr>
          <p:cNvPr id="97" name="Rectangle 96">
            <a:extLst>
              <a:ext uri="{FF2B5EF4-FFF2-40B4-BE49-F238E27FC236}">
                <a16:creationId xmlns:a16="http://schemas.microsoft.com/office/drawing/2014/main" id="{759C0DFF-F0B6-492A-AA5D-FF301AE44937}"/>
              </a:ext>
            </a:extLst>
          </p:cNvPr>
          <p:cNvSpPr/>
          <p:nvPr/>
        </p:nvSpPr>
        <p:spPr>
          <a:xfrm>
            <a:off x="5450124" y="5815566"/>
            <a:ext cx="789259" cy="282040"/>
          </a:xfrm>
          <a:prstGeom prst="rect">
            <a:avLst/>
          </a:prstGeom>
          <a:noFill/>
          <a:ln w="9525" cap="flat" cmpd="sng" algn="ctr">
            <a:solidFill>
              <a:srgbClr val="C00000"/>
            </a:solidFill>
            <a:prstDash val="solid"/>
            <a:round/>
            <a:headEnd type="triangle" w="sm" len="med"/>
            <a:tailEnd type="triangle" w="sm"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GB" sz="1200" dirty="0"/>
          </a:p>
        </p:txBody>
      </p:sp>
      <p:pic>
        <p:nvPicPr>
          <p:cNvPr id="65" name="Picture 64">
            <a:extLst>
              <a:ext uri="{FF2B5EF4-FFF2-40B4-BE49-F238E27FC236}">
                <a16:creationId xmlns:a16="http://schemas.microsoft.com/office/drawing/2014/main" id="{4A3357F8-4B71-4AEA-AB70-025E16262DB9}"/>
              </a:ext>
            </a:extLst>
          </p:cNvPr>
          <p:cNvPicPr>
            <a:picLocks noChangeAspect="1"/>
          </p:cNvPicPr>
          <p:nvPr/>
        </p:nvPicPr>
        <p:blipFill rotWithShape="1">
          <a:blip r:embed="rId4"/>
          <a:srcRect l="8731" t="13040" r="8619" b="9471"/>
          <a:stretch/>
        </p:blipFill>
        <p:spPr>
          <a:xfrm>
            <a:off x="7073312" y="4358200"/>
            <a:ext cx="4459743" cy="2295309"/>
          </a:xfrm>
          <a:prstGeom prst="rect">
            <a:avLst/>
          </a:prstGeom>
          <a:ln>
            <a:solidFill>
              <a:srgbClr val="C00000"/>
            </a:solidFill>
          </a:ln>
        </p:spPr>
      </p:pic>
      <p:pic>
        <p:nvPicPr>
          <p:cNvPr id="37" name="Picture 36">
            <a:extLst>
              <a:ext uri="{FF2B5EF4-FFF2-40B4-BE49-F238E27FC236}">
                <a16:creationId xmlns:a16="http://schemas.microsoft.com/office/drawing/2014/main" id="{88853D8F-A573-403E-9515-BEF724F8C40E}"/>
              </a:ext>
            </a:extLst>
          </p:cNvPr>
          <p:cNvPicPr>
            <a:picLocks noChangeAspect="1"/>
          </p:cNvPicPr>
          <p:nvPr/>
        </p:nvPicPr>
        <p:blipFill rotWithShape="1">
          <a:blip r:embed="rId5"/>
          <a:srcRect l="5542" t="8378" r="16206" b="7835"/>
          <a:stretch/>
        </p:blipFill>
        <p:spPr>
          <a:xfrm>
            <a:off x="6037321" y="4941785"/>
            <a:ext cx="2973124" cy="1747562"/>
          </a:xfrm>
          <a:prstGeom prst="rect">
            <a:avLst/>
          </a:prstGeom>
          <a:ln>
            <a:solidFill>
              <a:srgbClr val="C00000"/>
            </a:solidFill>
          </a:ln>
        </p:spPr>
      </p:pic>
      <p:sp>
        <p:nvSpPr>
          <p:cNvPr id="33" name="Rectangle 1">
            <a:extLst>
              <a:ext uri="{FF2B5EF4-FFF2-40B4-BE49-F238E27FC236}">
                <a16:creationId xmlns:a16="http://schemas.microsoft.com/office/drawing/2014/main" id="{59FC627B-681C-458B-AF66-334D92A9BFBE}"/>
              </a:ext>
            </a:extLst>
          </p:cNvPr>
          <p:cNvSpPr>
            <a:spLocks noChangeArrowheads="1"/>
          </p:cNvSpPr>
          <p:nvPr/>
        </p:nvSpPr>
        <p:spPr bwMode="auto">
          <a:xfrm>
            <a:off x="388285" y="2364410"/>
            <a:ext cx="3807735" cy="278537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String description =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"Electronic Navigational Chart "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comt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String nm =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dsnm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String usage =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nm.substring</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nds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ArrayList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&lt;treenod2&gt;()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4</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"publisher"</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party</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5</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copyright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"created"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created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7</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"updated"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created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"formats"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dataType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specificUsage</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fromUsage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usage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recordCreated</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"2021-11-18"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"type"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"record"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"title"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nm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8</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description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err="1">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add(new treenod2(7,0,0,t,"externalId","ENC_"+nm,"sA"));</a:t>
            </a:r>
            <a:b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br>
            <a:r>
              <a:rPr kumimoji="0" lang="en-US" altLang="en-US" sz="500" b="0" i="1" u="none" strike="noStrike" cap="none" normalizeH="0" baseline="0" dirty="0">
                <a:ln>
                  <a:noFill/>
                </a:ln>
                <a:solidFill>
                  <a:srgbClr val="80808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9</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"oceans"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"navigation"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treenod2(</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12</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"themes"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"currents"</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"sA"</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if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atts</a:t>
            </a:r>
            <a:r>
              <a:rPr kumimoji="0" lang="en-US" altLang="en-US" sz="5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null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&amp;&amp;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atts</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.containsKey</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"OBJNAM"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String v =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atts</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.get</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"OBJNAM"</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System.</a:t>
            </a:r>
            <a:r>
              <a:rPr kumimoji="0" lang="en-US" altLang="en-US" sz="500" b="1" i="1"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out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.println</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"Place=&gt;"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v);</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if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obj</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.compareTo</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"LNDARE"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obj</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.compareTo</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"SEAARE"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 </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o.</a:t>
            </a:r>
            <a:r>
              <a:rPr kumimoji="0" lang="en-US" altLang="en-US" sz="5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obj</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.compareTo</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"ADMARE"</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5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5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places.add</a:t>
            </a: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(v);</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5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94346543"/>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854EBC-FCF5-461F-BAA7-1574318BB136}"/>
              </a:ext>
            </a:extLst>
          </p:cNvPr>
          <p:cNvPicPr>
            <a:picLocks noChangeAspect="1"/>
          </p:cNvPicPr>
          <p:nvPr/>
        </p:nvPicPr>
        <p:blipFill rotWithShape="1">
          <a:blip r:embed="rId2"/>
          <a:srcRect l="7865" t="12973" r="8540" b="8258"/>
          <a:stretch/>
        </p:blipFill>
        <p:spPr>
          <a:xfrm>
            <a:off x="418894" y="445062"/>
            <a:ext cx="7868817" cy="4070293"/>
          </a:xfrm>
          <a:prstGeom prst="rect">
            <a:avLst/>
          </a:prstGeom>
          <a:ln>
            <a:solidFill>
              <a:schemeClr val="tx1"/>
            </a:solidFill>
          </a:ln>
        </p:spPr>
      </p:pic>
      <p:pic>
        <p:nvPicPr>
          <p:cNvPr id="5" name="Picture 4">
            <a:extLst>
              <a:ext uri="{FF2B5EF4-FFF2-40B4-BE49-F238E27FC236}">
                <a16:creationId xmlns:a16="http://schemas.microsoft.com/office/drawing/2014/main" id="{32426D8D-3ED5-429E-A24D-F7FAE100C1F1}"/>
              </a:ext>
            </a:extLst>
          </p:cNvPr>
          <p:cNvPicPr>
            <a:picLocks noChangeAspect="1"/>
          </p:cNvPicPr>
          <p:nvPr/>
        </p:nvPicPr>
        <p:blipFill rotWithShape="1">
          <a:blip r:embed="rId3"/>
          <a:srcRect l="8230" t="9406" r="7810" b="15452"/>
          <a:stretch/>
        </p:blipFill>
        <p:spPr>
          <a:xfrm>
            <a:off x="5178903" y="3163986"/>
            <a:ext cx="6217617" cy="3054743"/>
          </a:xfrm>
          <a:prstGeom prst="rect">
            <a:avLst/>
          </a:prstGeom>
          <a:ln>
            <a:solidFill>
              <a:schemeClr val="tx1"/>
            </a:solidFill>
          </a:ln>
        </p:spPr>
      </p:pic>
    </p:spTree>
    <p:extLst>
      <p:ext uri="{BB962C8B-B14F-4D97-AF65-F5344CB8AC3E}">
        <p14:creationId xmlns:p14="http://schemas.microsoft.com/office/powerpoint/2010/main" val="1249997623"/>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22FFBB-FC8B-441C-A3C9-E294E6CF6CCD}"/>
              </a:ext>
            </a:extLst>
          </p:cNvPr>
          <p:cNvPicPr>
            <a:picLocks noChangeAspect="1"/>
          </p:cNvPicPr>
          <p:nvPr/>
        </p:nvPicPr>
        <p:blipFill rotWithShape="1">
          <a:blip r:embed="rId2"/>
          <a:srcRect l="8562" t="12490" r="8540" b="8560"/>
          <a:stretch/>
        </p:blipFill>
        <p:spPr>
          <a:xfrm>
            <a:off x="319636" y="1185483"/>
            <a:ext cx="6299432" cy="3293458"/>
          </a:xfrm>
          <a:prstGeom prst="rect">
            <a:avLst/>
          </a:prstGeom>
          <a:ln>
            <a:solidFill>
              <a:schemeClr val="tx1"/>
            </a:solidFill>
          </a:ln>
        </p:spPr>
      </p:pic>
      <p:pic>
        <p:nvPicPr>
          <p:cNvPr id="5" name="Picture 4">
            <a:extLst>
              <a:ext uri="{FF2B5EF4-FFF2-40B4-BE49-F238E27FC236}">
                <a16:creationId xmlns:a16="http://schemas.microsoft.com/office/drawing/2014/main" id="{05C928DB-A795-4CE8-8B26-D5DF2BCFA475}"/>
              </a:ext>
            </a:extLst>
          </p:cNvPr>
          <p:cNvPicPr>
            <a:picLocks noChangeAspect="1"/>
          </p:cNvPicPr>
          <p:nvPr/>
        </p:nvPicPr>
        <p:blipFill rotWithShape="1">
          <a:blip r:embed="rId3"/>
          <a:srcRect l="7300" t="12247" r="8739" b="9830"/>
          <a:stretch/>
        </p:blipFill>
        <p:spPr>
          <a:xfrm>
            <a:off x="5369067" y="553356"/>
            <a:ext cx="5004924" cy="2549940"/>
          </a:xfrm>
          <a:prstGeom prst="rect">
            <a:avLst/>
          </a:prstGeom>
          <a:ln>
            <a:solidFill>
              <a:schemeClr val="tx1"/>
            </a:solidFill>
          </a:ln>
        </p:spPr>
      </p:pic>
      <p:pic>
        <p:nvPicPr>
          <p:cNvPr id="7" name="Picture 6">
            <a:extLst>
              <a:ext uri="{FF2B5EF4-FFF2-40B4-BE49-F238E27FC236}">
                <a16:creationId xmlns:a16="http://schemas.microsoft.com/office/drawing/2014/main" id="{C3DB1CF5-5D64-44E0-85D4-A7767183CDAE}"/>
              </a:ext>
            </a:extLst>
          </p:cNvPr>
          <p:cNvPicPr>
            <a:picLocks noChangeAspect="1"/>
          </p:cNvPicPr>
          <p:nvPr/>
        </p:nvPicPr>
        <p:blipFill rotWithShape="1">
          <a:blip r:embed="rId4"/>
          <a:srcRect l="8562" t="12610" r="9137" b="8439"/>
          <a:stretch/>
        </p:blipFill>
        <p:spPr>
          <a:xfrm>
            <a:off x="4701748" y="2552132"/>
            <a:ext cx="6615832" cy="3483983"/>
          </a:xfrm>
          <a:prstGeom prst="rect">
            <a:avLst/>
          </a:prstGeom>
          <a:ln>
            <a:solidFill>
              <a:schemeClr val="tx1"/>
            </a:solidFill>
          </a:ln>
        </p:spPr>
      </p:pic>
    </p:spTree>
    <p:extLst>
      <p:ext uri="{BB962C8B-B14F-4D97-AF65-F5344CB8AC3E}">
        <p14:creationId xmlns:p14="http://schemas.microsoft.com/office/powerpoint/2010/main" val="1449057257"/>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E030C5-1F6D-4204-B01E-7105FC9382BB}"/>
              </a:ext>
            </a:extLst>
          </p:cNvPr>
          <p:cNvPicPr>
            <a:picLocks noChangeAspect="1"/>
          </p:cNvPicPr>
          <p:nvPr/>
        </p:nvPicPr>
        <p:blipFill>
          <a:blip r:embed="rId2"/>
          <a:stretch>
            <a:fillRect/>
          </a:stretch>
        </p:blipFill>
        <p:spPr>
          <a:xfrm>
            <a:off x="8560450" y="1031734"/>
            <a:ext cx="3311915" cy="4681278"/>
          </a:xfrm>
          <a:prstGeom prst="rect">
            <a:avLst/>
          </a:prstGeom>
        </p:spPr>
      </p:pic>
      <p:sp>
        <p:nvSpPr>
          <p:cNvPr id="7" name="TextBox 6">
            <a:extLst>
              <a:ext uri="{FF2B5EF4-FFF2-40B4-BE49-F238E27FC236}">
                <a16:creationId xmlns:a16="http://schemas.microsoft.com/office/drawing/2014/main" id="{120D3116-608E-4D4D-9257-BC33DA19C72D}"/>
              </a:ext>
            </a:extLst>
          </p:cNvPr>
          <p:cNvSpPr txBox="1"/>
          <p:nvPr/>
        </p:nvSpPr>
        <p:spPr>
          <a:xfrm>
            <a:off x="323772" y="605341"/>
            <a:ext cx="6195314" cy="261610"/>
          </a:xfrm>
          <a:prstGeom prst="rect">
            <a:avLst/>
          </a:prstGeom>
          <a:noFill/>
        </p:spPr>
        <p:txBody>
          <a:bodyPr wrap="square">
            <a:spAutoFit/>
          </a:bodyPr>
          <a:lstStyle/>
          <a:p>
            <a:r>
              <a:rPr lang="en-US" sz="1100" dirty="0">
                <a:solidFill>
                  <a:srgbClr val="000000"/>
                </a:solidFill>
                <a:effectLst/>
                <a:latin typeface="Consolas" panose="020B0609020204030204" pitchFamily="49" charset="0"/>
              </a:rPr>
              <a:t>Best Practice 2: Make your spatial data indexable by search engines</a:t>
            </a:r>
            <a:endParaRPr lang="en-GB" sz="1100" dirty="0">
              <a:latin typeface="Consolas" panose="020B0609020204030204" pitchFamily="49" charset="0"/>
            </a:endParaRPr>
          </a:p>
        </p:txBody>
      </p:sp>
      <p:sp>
        <p:nvSpPr>
          <p:cNvPr id="11" name="TextBox 10">
            <a:extLst>
              <a:ext uri="{FF2B5EF4-FFF2-40B4-BE49-F238E27FC236}">
                <a16:creationId xmlns:a16="http://schemas.microsoft.com/office/drawing/2014/main" id="{A91A3DC3-9DD7-41CA-B321-EDA589DA4B83}"/>
              </a:ext>
            </a:extLst>
          </p:cNvPr>
          <p:cNvSpPr txBox="1"/>
          <p:nvPr/>
        </p:nvSpPr>
        <p:spPr>
          <a:xfrm>
            <a:off x="319635" y="2095836"/>
            <a:ext cx="8449434" cy="523220"/>
          </a:xfrm>
          <a:prstGeom prst="rect">
            <a:avLst/>
          </a:prstGeom>
          <a:noFill/>
        </p:spPr>
        <p:txBody>
          <a:bodyPr wrap="square">
            <a:spAutoFit/>
          </a:bodyPr>
          <a:lstStyle/>
          <a:p>
            <a:pPr marL="285750" indent="-285750">
              <a:buFont typeface="Arial" panose="020B0604020202020204" pitchFamily="34" charset="0"/>
              <a:buChar char="•"/>
            </a:pPr>
            <a:r>
              <a:rPr lang="en-US" sz="1400" dirty="0"/>
              <a:t>Publish a HTML Web-page for the spatial dataset and each Spatial Thing that it describes</a:t>
            </a:r>
          </a:p>
          <a:p>
            <a:pPr marL="285750" indent="-285750">
              <a:buFont typeface="Arial" panose="020B0604020202020204" pitchFamily="34" charset="0"/>
              <a:buChar char="•"/>
            </a:pPr>
            <a:r>
              <a:rPr lang="en-US" sz="1400" dirty="0"/>
              <a:t>Make sure that those pages can be crawled.</a:t>
            </a:r>
            <a:endParaRPr lang="en-GB" sz="1400" dirty="0"/>
          </a:p>
        </p:txBody>
      </p:sp>
      <p:sp>
        <p:nvSpPr>
          <p:cNvPr id="13" name="TextBox 12">
            <a:extLst>
              <a:ext uri="{FF2B5EF4-FFF2-40B4-BE49-F238E27FC236}">
                <a16:creationId xmlns:a16="http://schemas.microsoft.com/office/drawing/2014/main" id="{D8847419-0D39-4CA2-BC91-C4DF66C3B40C}"/>
              </a:ext>
            </a:extLst>
          </p:cNvPr>
          <p:cNvSpPr txBox="1"/>
          <p:nvPr/>
        </p:nvSpPr>
        <p:spPr>
          <a:xfrm>
            <a:off x="263770" y="343731"/>
            <a:ext cx="6551820" cy="261610"/>
          </a:xfrm>
          <a:prstGeom prst="rect">
            <a:avLst/>
          </a:prstGeom>
          <a:noFill/>
        </p:spPr>
        <p:txBody>
          <a:bodyPr wrap="square">
            <a:spAutoFit/>
          </a:bodyPr>
          <a:lstStyle/>
          <a:p>
            <a:r>
              <a:rPr lang="en-US" sz="1100" dirty="0">
                <a:latin typeface="Consolas" panose="020B0609020204030204" pitchFamily="49" charset="0"/>
              </a:rPr>
              <a:t> Best Practice 1: Use globally unique persistent HTTP URIs for Spatial Things</a:t>
            </a:r>
            <a:endParaRPr lang="en-GB" sz="1100" dirty="0">
              <a:latin typeface="Consolas" panose="020B0609020204030204" pitchFamily="49" charset="0"/>
            </a:endParaRPr>
          </a:p>
        </p:txBody>
      </p:sp>
      <p:sp>
        <p:nvSpPr>
          <p:cNvPr id="15" name="TextBox 14">
            <a:extLst>
              <a:ext uri="{FF2B5EF4-FFF2-40B4-BE49-F238E27FC236}">
                <a16:creationId xmlns:a16="http://schemas.microsoft.com/office/drawing/2014/main" id="{46E0A6C5-092F-4B71-A18B-845568319FC2}"/>
              </a:ext>
            </a:extLst>
          </p:cNvPr>
          <p:cNvSpPr txBox="1"/>
          <p:nvPr/>
        </p:nvSpPr>
        <p:spPr>
          <a:xfrm>
            <a:off x="319635" y="1226264"/>
            <a:ext cx="6551820" cy="646331"/>
          </a:xfrm>
          <a:prstGeom prst="rect">
            <a:avLst/>
          </a:prstGeom>
          <a:noFill/>
        </p:spPr>
        <p:txBody>
          <a:bodyPr wrap="square">
            <a:spAutoFit/>
          </a:bodyPr>
          <a:lstStyle/>
          <a:p>
            <a:r>
              <a:rPr lang="en-US" i="1" dirty="0"/>
              <a:t>SDWBP : 8.2 Provide metadata for both human users and computer applications.</a:t>
            </a:r>
            <a:endParaRPr lang="en-GB" i="1" dirty="0"/>
          </a:p>
        </p:txBody>
      </p:sp>
      <p:sp>
        <p:nvSpPr>
          <p:cNvPr id="3" name="TextBox 2">
            <a:extLst>
              <a:ext uri="{FF2B5EF4-FFF2-40B4-BE49-F238E27FC236}">
                <a16:creationId xmlns:a16="http://schemas.microsoft.com/office/drawing/2014/main" id="{4B20E741-311A-46E9-9007-D81598938919}"/>
              </a:ext>
            </a:extLst>
          </p:cNvPr>
          <p:cNvSpPr txBox="1"/>
          <p:nvPr/>
        </p:nvSpPr>
        <p:spPr>
          <a:xfrm>
            <a:off x="8102379" y="3065733"/>
            <a:ext cx="2811988" cy="1938992"/>
          </a:xfrm>
          <a:prstGeom prst="rect">
            <a:avLst/>
          </a:prstGeom>
          <a:solidFill>
            <a:schemeClr val="bg2"/>
          </a:solidFill>
          <a:ln>
            <a:solidFill>
              <a:schemeClr val="tx1"/>
            </a:solidFill>
          </a:ln>
        </p:spPr>
        <p:txBody>
          <a:bodyPr wrap="none" rtlCol="0">
            <a:spAutoFit/>
          </a:bodyPr>
          <a:lstStyle/>
          <a:p>
            <a:pPr marL="285750" indent="-285750">
              <a:buFont typeface="Arial" panose="020B0604020202020204" pitchFamily="34" charset="0"/>
              <a:buChar char="•"/>
            </a:pPr>
            <a:r>
              <a:rPr lang="en-GB" sz="1200" dirty="0"/>
              <a:t>Fill out metadata fields</a:t>
            </a:r>
          </a:p>
          <a:p>
            <a:pPr marL="285750" indent="-285750">
              <a:buFont typeface="Arial" panose="020B0604020202020204" pitchFamily="34" charset="0"/>
              <a:buChar char="•"/>
            </a:pPr>
            <a:r>
              <a:rPr lang="en-GB" sz="1200" dirty="0"/>
              <a:t>Keep titles &lt; 60 characters</a:t>
            </a:r>
          </a:p>
          <a:p>
            <a:pPr marL="285750" indent="-285750">
              <a:buFont typeface="Arial" panose="020B0604020202020204" pitchFamily="34" charset="0"/>
              <a:buChar char="•"/>
            </a:pPr>
            <a:r>
              <a:rPr lang="en-GB" sz="1200" dirty="0"/>
              <a:t>Optimise Abstracts</a:t>
            </a:r>
          </a:p>
          <a:p>
            <a:pPr marL="285750" indent="-285750">
              <a:buFont typeface="Arial" panose="020B0604020202020204" pitchFamily="34" charset="0"/>
              <a:buChar char="•"/>
            </a:pPr>
            <a:r>
              <a:rPr lang="en-GB" sz="1200" dirty="0"/>
              <a:t>Don’t include lists of keywords</a:t>
            </a:r>
          </a:p>
          <a:p>
            <a:pPr marL="285750" indent="-285750">
              <a:buFont typeface="Arial" panose="020B0604020202020204" pitchFamily="34" charset="0"/>
              <a:buChar char="•"/>
            </a:pPr>
            <a:r>
              <a:rPr lang="en-GB" sz="1200" dirty="0"/>
              <a:t>Influence the URL</a:t>
            </a:r>
          </a:p>
          <a:p>
            <a:pPr marL="285750" indent="-285750">
              <a:buFont typeface="Arial" panose="020B0604020202020204" pitchFamily="34" charset="0"/>
              <a:buChar char="•"/>
            </a:pPr>
            <a:r>
              <a:rPr lang="en-GB" sz="1200" dirty="0"/>
              <a:t>Keep the same URL when updated</a:t>
            </a:r>
          </a:p>
          <a:p>
            <a:pPr marL="285750" indent="-285750">
              <a:buFont typeface="Arial" panose="020B0604020202020204" pitchFamily="34" charset="0"/>
              <a:buChar char="•"/>
            </a:pPr>
            <a:r>
              <a:rPr lang="en-GB" sz="1200" dirty="0"/>
              <a:t>Remove Out of Date Pages</a:t>
            </a:r>
          </a:p>
          <a:p>
            <a:pPr marL="285750" indent="-285750">
              <a:buFont typeface="Arial" panose="020B0604020202020204" pitchFamily="34" charset="0"/>
              <a:buChar char="•"/>
            </a:pPr>
            <a:r>
              <a:rPr lang="en-GB" sz="1200" dirty="0"/>
              <a:t>Avoid Duplication</a:t>
            </a:r>
          </a:p>
          <a:p>
            <a:pPr marL="285750" indent="-285750">
              <a:buFont typeface="Arial" panose="020B0604020202020204" pitchFamily="34" charset="0"/>
              <a:buChar char="•"/>
            </a:pPr>
            <a:r>
              <a:rPr lang="en-GB" sz="1200" dirty="0"/>
              <a:t>Use tools and tests</a:t>
            </a:r>
          </a:p>
          <a:p>
            <a:pPr marL="285750" indent="-285750">
              <a:buFont typeface="Arial" panose="020B0604020202020204" pitchFamily="34" charset="0"/>
              <a:buChar char="•"/>
            </a:pPr>
            <a:r>
              <a:rPr lang="en-GB" sz="1200" dirty="0"/>
              <a:t>Implement for all pages</a:t>
            </a:r>
          </a:p>
        </p:txBody>
      </p:sp>
      <p:sp>
        <p:nvSpPr>
          <p:cNvPr id="16" name="TextBox 15">
            <a:extLst>
              <a:ext uri="{FF2B5EF4-FFF2-40B4-BE49-F238E27FC236}">
                <a16:creationId xmlns:a16="http://schemas.microsoft.com/office/drawing/2014/main" id="{166A1291-D447-4EC6-9388-BF9011A2DC5C}"/>
              </a:ext>
            </a:extLst>
          </p:cNvPr>
          <p:cNvSpPr txBox="1"/>
          <p:nvPr/>
        </p:nvSpPr>
        <p:spPr>
          <a:xfrm>
            <a:off x="499057" y="3859828"/>
            <a:ext cx="3877985" cy="1477328"/>
          </a:xfrm>
          <a:prstGeom prst="rect">
            <a:avLst/>
          </a:prstGeom>
          <a:noFill/>
        </p:spPr>
        <p:txBody>
          <a:bodyPr wrap="none" rtlCol="0">
            <a:spAutoFit/>
          </a:bodyPr>
          <a:lstStyle/>
          <a:p>
            <a:r>
              <a:rPr lang="en-GB" dirty="0"/>
              <a:t>Descriptive</a:t>
            </a:r>
          </a:p>
          <a:p>
            <a:pPr marL="285750" indent="-285750">
              <a:buFont typeface="Arial" panose="020B0604020202020204" pitchFamily="34" charset="0"/>
              <a:buChar char="•"/>
            </a:pPr>
            <a:r>
              <a:rPr lang="en-GB" dirty="0"/>
              <a:t>We’re not good at this (currently)</a:t>
            </a:r>
          </a:p>
          <a:p>
            <a:endParaRPr lang="en-GB" dirty="0"/>
          </a:p>
          <a:p>
            <a:r>
              <a:rPr lang="en-GB" dirty="0"/>
              <a:t>Structural</a:t>
            </a:r>
          </a:p>
          <a:p>
            <a:pPr marL="285750" indent="-285750">
              <a:buFont typeface="Arial" panose="020B0604020202020204" pitchFamily="34" charset="0"/>
              <a:buChar char="•"/>
            </a:pPr>
            <a:r>
              <a:rPr lang="en-GB" dirty="0"/>
              <a:t>We’re very good at this </a:t>
            </a:r>
            <a:r>
              <a:rPr lang="en-GB" dirty="0">
                <a:sym typeface="Wingdings" panose="05000000000000000000" pitchFamily="2" charset="2"/>
              </a:rPr>
              <a:t>. </a:t>
            </a:r>
            <a:endParaRPr lang="en-GB" dirty="0"/>
          </a:p>
        </p:txBody>
      </p:sp>
      <p:pic>
        <p:nvPicPr>
          <p:cNvPr id="18" name="Picture 17">
            <a:extLst>
              <a:ext uri="{FF2B5EF4-FFF2-40B4-BE49-F238E27FC236}">
                <a16:creationId xmlns:a16="http://schemas.microsoft.com/office/drawing/2014/main" id="{8F078741-A2B8-4F8B-9931-54572DDF7AEE}"/>
              </a:ext>
            </a:extLst>
          </p:cNvPr>
          <p:cNvPicPr>
            <a:picLocks noChangeAspect="1"/>
          </p:cNvPicPr>
          <p:nvPr/>
        </p:nvPicPr>
        <p:blipFill>
          <a:blip r:embed="rId3"/>
          <a:stretch>
            <a:fillRect/>
          </a:stretch>
        </p:blipFill>
        <p:spPr>
          <a:xfrm>
            <a:off x="4823005" y="3503471"/>
            <a:ext cx="2353874" cy="2699073"/>
          </a:xfrm>
          <a:prstGeom prst="rect">
            <a:avLst/>
          </a:prstGeom>
        </p:spPr>
      </p:pic>
      <p:cxnSp>
        <p:nvCxnSpPr>
          <p:cNvPr id="20" name="Straight Arrow Connector 19">
            <a:extLst>
              <a:ext uri="{FF2B5EF4-FFF2-40B4-BE49-F238E27FC236}">
                <a16:creationId xmlns:a16="http://schemas.microsoft.com/office/drawing/2014/main" id="{5956B3F7-A410-4CE0-86F0-83E8042F25D7}"/>
              </a:ext>
            </a:extLst>
          </p:cNvPr>
          <p:cNvCxnSpPr>
            <a:cxnSpLocks/>
          </p:cNvCxnSpPr>
          <p:nvPr/>
        </p:nvCxnSpPr>
        <p:spPr>
          <a:xfrm flipV="1">
            <a:off x="3532094" y="4240306"/>
            <a:ext cx="1685365" cy="8830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904527"/>
      </p:ext>
    </p:extLst>
  </p:cSld>
  <p:clrMapOvr>
    <a:masterClrMapping/>
  </p:clrMapOvr>
  <p:transition spd="slow">
    <p:fade/>
  </p:transition>
</p:sld>
</file>

<file path=ppt/theme/theme1.xml><?xml version="1.0" encoding="utf-8"?>
<a:theme xmlns:a="http://schemas.openxmlformats.org/drawingml/2006/main" name="IIC Corp template 201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9525" cap="flat" cmpd="sng" algn="ctr">
          <a:solidFill>
            <a:srgbClr val="C00000"/>
          </a:solidFill>
          <a:prstDash val="solid"/>
          <a:round/>
          <a:headEnd type="triangle" w="sm" len="med"/>
          <a:tailEnd type="triangle" w="sm" len="med"/>
        </a:ln>
      </a:spPr>
      <a:bodyPr rtlCol="0" anchor="ctr"/>
      <a:lstStyle>
        <a:defPPr algn="ctr">
          <a:defRPr/>
        </a:defPPr>
      </a:lstStyle>
      <a:style>
        <a:lnRef idx="0">
          <a:scrgbClr r="0" g="0" b="0"/>
        </a:lnRef>
        <a:fillRef idx="0">
          <a:scrgbClr r="0" g="0" b="0"/>
        </a:fillRef>
        <a:effectRef idx="0">
          <a:scrgbClr r="0" g="0" b="0"/>
        </a:effectRef>
        <a:fontRef idx="minor">
          <a:schemeClr val="tx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2415</Words>
  <Application>Microsoft Office PowerPoint</Application>
  <PresentationFormat>Widescreen</PresentationFormat>
  <Paragraphs>103</Paragraphs>
  <Slides>11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Consolas</vt:lpstr>
      <vt:lpstr>Courier New</vt:lpstr>
      <vt:lpstr>Georgia</vt:lpstr>
      <vt:lpstr>Raleway</vt:lpstr>
      <vt:lpstr>Wingdings</vt:lpstr>
      <vt:lpstr>IIC Corp template 2011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S-100  IIC Technologies  Jonathan Pritchard  October 2020</dc:title>
  <dc:creator>jon pritchard</dc:creator>
  <cp:lastModifiedBy>jon pritchard</cp:lastModifiedBy>
  <cp:revision>71</cp:revision>
  <dcterms:created xsi:type="dcterms:W3CDTF">2020-10-26T16:21:04Z</dcterms:created>
  <dcterms:modified xsi:type="dcterms:W3CDTF">2021-12-02T10:35:20Z</dcterms:modified>
</cp:coreProperties>
</file>

<file path=docProps/thumbnail.jpeg>
</file>